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84" r:id="rId2"/>
    <p:sldId id="299" r:id="rId3"/>
    <p:sldId id="308" r:id="rId4"/>
    <p:sldId id="310" r:id="rId5"/>
    <p:sldId id="305" r:id="rId6"/>
    <p:sldId id="307" r:id="rId7"/>
    <p:sldId id="306" r:id="rId8"/>
    <p:sldId id="300" r:id="rId9"/>
    <p:sldId id="309" r:id="rId10"/>
    <p:sldId id="301" r:id="rId11"/>
    <p:sldId id="297" r:id="rId12"/>
  </p:sldIdLst>
  <p:sldSz cx="12192000" cy="6858000"/>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8" userDrawn="1">
          <p15:clr>
            <a:srgbClr val="A4A3A4"/>
          </p15:clr>
        </p15:guide>
        <p15:guide id="2" orient="horz" pos="1320" userDrawn="1">
          <p15:clr>
            <a:srgbClr val="A4A3A4"/>
          </p15:clr>
        </p15:guide>
        <p15:guide id="3" orient="horz" pos="927" userDrawn="1">
          <p15:clr>
            <a:srgbClr val="A4A3A4"/>
          </p15:clr>
        </p15:guide>
        <p15:guide id="4" orient="horz" pos="4195" userDrawn="1">
          <p15:clr>
            <a:srgbClr val="A4A3A4"/>
          </p15:clr>
        </p15:guide>
        <p15:guide id="5" pos="7315" userDrawn="1">
          <p15:clr>
            <a:srgbClr val="A4A3A4"/>
          </p15:clr>
        </p15:guide>
        <p15:guide id="6" pos="3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el Golikov" initials="PG" lastIdx="1" clrIdx="0">
    <p:extLst>
      <p:ext uri="{19B8F6BF-5375-455C-9EA6-DF929625EA0E}">
        <p15:presenceInfo xmlns:p15="http://schemas.microsoft.com/office/powerpoint/2012/main" userId="S::pavel.golikov@aramcoinnovations.com::b46bcf6a-7d17-490a-9e98-d221adcd780a" providerId="AD"/>
      </p:ext>
    </p:extLst>
  </p:cmAuthor>
  <p:cmAuthor id="2" name="Anton Egorov" initials="AE" lastIdx="1" clrIdx="1">
    <p:extLst>
      <p:ext uri="{19B8F6BF-5375-455C-9EA6-DF929625EA0E}">
        <p15:presenceInfo xmlns:p15="http://schemas.microsoft.com/office/powerpoint/2012/main" userId="S::anton.egorov@aramcoinnovations.com::e0b109c4-76a4-45cf-a343-6715df454aa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FAF61"/>
    <a:srgbClr val="0033A0"/>
    <a:srgbClr val="0083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82139" autoAdjust="0"/>
  </p:normalViewPr>
  <p:slideViewPr>
    <p:cSldViewPr snapToGrid="0">
      <p:cViewPr varScale="1">
        <p:scale>
          <a:sx n="93" d="100"/>
          <a:sy n="93" d="100"/>
        </p:scale>
        <p:origin x="1110" y="84"/>
      </p:cViewPr>
      <p:guideLst>
        <p:guide orient="horz" pos="4058"/>
        <p:guide orient="horz" pos="1320"/>
        <p:guide orient="horz" pos="927"/>
        <p:guide orient="horz" pos="4195"/>
        <p:guide pos="7315"/>
        <p:guide pos="364"/>
      </p:guideLst>
    </p:cSldViewPr>
  </p:slideViewPr>
  <p:outlineViewPr>
    <p:cViewPr>
      <p:scale>
        <a:sx n="33" d="100"/>
        <a:sy n="33" d="100"/>
      </p:scale>
      <p:origin x="0" y="-7032"/>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6" d="100"/>
          <a:sy n="86" d="100"/>
        </p:scale>
        <p:origin x="386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2830" tIns="46415" rIns="92830" bIns="46415" rtlCol="0"/>
          <a:lstStyle>
            <a:lvl1pPr algn="r">
              <a:defRPr sz="1200"/>
            </a:lvl1pPr>
          </a:lstStyle>
          <a:p>
            <a:fld id="{0F03F2FB-37B6-AC47-A337-5DCB979887EC}" type="datetimeFigureOut">
              <a:rPr lang="en-US" smtClean="0"/>
              <a:t>12/13/2019</a:t>
            </a:fld>
            <a:endParaRPr lang="en-US"/>
          </a:p>
        </p:txBody>
      </p:sp>
      <p:sp>
        <p:nvSpPr>
          <p:cNvPr id="4" name="Footer Placeholder 3"/>
          <p:cNvSpPr>
            <a:spLocks noGrp="1"/>
          </p:cNvSpPr>
          <p:nvPr>
            <p:ph type="ftr" sz="quarter" idx="2"/>
          </p:nvPr>
        </p:nvSpPr>
        <p:spPr>
          <a:xfrm>
            <a:off x="0" y="8829966"/>
            <a:ext cx="2971800" cy="464820"/>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6"/>
            <a:ext cx="2971800" cy="464820"/>
          </a:xfrm>
          <a:prstGeom prst="rect">
            <a:avLst/>
          </a:prstGeom>
        </p:spPr>
        <p:txBody>
          <a:bodyPr vert="horz" lIns="92830" tIns="46415" rIns="92830" bIns="46415" rtlCol="0" anchor="b"/>
          <a:lstStyle>
            <a:lvl1pPr algn="r">
              <a:defRPr sz="1200"/>
            </a:lvl1pPr>
          </a:lstStyle>
          <a:p>
            <a:fld id="{9B4C23E8-98CB-724A-A9AF-180CFD5A8DF9}" type="slidenum">
              <a:rPr lang="en-US" smtClean="0"/>
              <a:t>‹#›</a:t>
            </a:fld>
            <a:endParaRPr lang="en-US"/>
          </a:p>
        </p:txBody>
      </p:sp>
    </p:spTree>
    <p:extLst>
      <p:ext uri="{BB962C8B-B14F-4D97-AF65-F5344CB8AC3E}">
        <p14:creationId xmlns:p14="http://schemas.microsoft.com/office/powerpoint/2010/main" val="16955864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830" tIns="46415" rIns="92830" bIns="46415" rtlCol="0"/>
          <a:lstStyle>
            <a:lvl1pPr algn="r">
              <a:defRPr sz="1200"/>
            </a:lvl1pPr>
          </a:lstStyle>
          <a:p>
            <a:fld id="{47F87951-D65D-904A-8BFA-D8E288E9897E}" type="datetimeFigureOut">
              <a:rPr lang="en-US" smtClean="0"/>
              <a:t>12/13/2019</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685800" y="4415791"/>
            <a:ext cx="5486400" cy="4183380"/>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6"/>
            <a:ext cx="2971800" cy="464820"/>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6"/>
            <a:ext cx="2971800" cy="464820"/>
          </a:xfrm>
          <a:prstGeom prst="rect">
            <a:avLst/>
          </a:prstGeom>
        </p:spPr>
        <p:txBody>
          <a:bodyPr vert="horz" lIns="92830" tIns="46415" rIns="92830" bIns="46415" rtlCol="0" anchor="b"/>
          <a:lstStyle>
            <a:lvl1pPr algn="r">
              <a:defRPr sz="1200"/>
            </a:lvl1pPr>
          </a:lstStyle>
          <a:p>
            <a:fld id="{39C3F2B8-5EF1-B94F-80BF-73F41E3E8BD1}" type="slidenum">
              <a:rPr lang="en-US" smtClean="0"/>
              <a:t>‹#›</a:t>
            </a:fld>
            <a:endParaRPr lang="en-US"/>
          </a:p>
        </p:txBody>
      </p:sp>
    </p:spTree>
    <p:extLst>
      <p:ext uri="{BB962C8B-B14F-4D97-AF65-F5344CB8AC3E}">
        <p14:creationId xmlns:p14="http://schemas.microsoft.com/office/powerpoint/2010/main" val="20761145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Broadcasting to a webpage over Wi-Fi network is the best option, so that the expert can just open 5 webpages on his laptop during the experiment (one for each team) and see the results in real-time.</a:t>
            </a:r>
          </a:p>
          <a:p>
            <a:r>
              <a:rPr lang="en-US" dirty="0"/>
              <a:t>If that does not work, we can discuss other options.</a:t>
            </a:r>
          </a:p>
        </p:txBody>
      </p:sp>
      <p:sp>
        <p:nvSpPr>
          <p:cNvPr id="4" name="Slide Number Placeholder 3"/>
          <p:cNvSpPr>
            <a:spLocks noGrp="1"/>
          </p:cNvSpPr>
          <p:nvPr>
            <p:ph type="sldNum" sz="quarter" idx="5"/>
          </p:nvPr>
        </p:nvSpPr>
        <p:spPr/>
        <p:txBody>
          <a:bodyPr/>
          <a:lstStyle/>
          <a:p>
            <a:fld id="{39C3F2B8-5EF1-B94F-80BF-73F41E3E8BD1}" type="slidenum">
              <a:rPr lang="en-US" smtClean="0"/>
              <a:t>5</a:t>
            </a:fld>
            <a:endParaRPr lang="en-US"/>
          </a:p>
        </p:txBody>
      </p:sp>
    </p:spTree>
    <p:extLst>
      <p:ext uri="{BB962C8B-B14F-4D97-AF65-F5344CB8AC3E}">
        <p14:creationId xmlns:p14="http://schemas.microsoft.com/office/powerpoint/2010/main" val="348512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Extra points: </a:t>
            </a:r>
            <a:r>
              <a:rPr lang="en-US" sz="1200" b="1" dirty="0"/>
              <a:t>good design, internal preprocessing</a:t>
            </a:r>
            <a:r>
              <a:rPr lang="en-US" sz="1200" dirty="0"/>
              <a:t> of the recorded signal</a:t>
            </a:r>
            <a:r>
              <a:rPr lang="ru-RU" sz="1200" dirty="0"/>
              <a:t> </a:t>
            </a:r>
            <a:r>
              <a:rPr lang="en-US" sz="1200" dirty="0"/>
              <a:t>for more robust detection, </a:t>
            </a:r>
            <a:r>
              <a:rPr lang="en-US" sz="1200" b="1" dirty="0"/>
              <a:t>energy saving, external control </a:t>
            </a:r>
            <a:r>
              <a:rPr lang="en-US" sz="1200" dirty="0"/>
              <a:t>of the receiver network (e.g. monitoring the connectivity of the receivers).</a:t>
            </a:r>
          </a:p>
          <a:p>
            <a:endParaRPr lang="en-US" dirty="0"/>
          </a:p>
        </p:txBody>
      </p:sp>
      <p:sp>
        <p:nvSpPr>
          <p:cNvPr id="4" name="Slide Number Placeholder 3"/>
          <p:cNvSpPr>
            <a:spLocks noGrp="1"/>
          </p:cNvSpPr>
          <p:nvPr>
            <p:ph type="sldNum" sz="quarter" idx="5"/>
          </p:nvPr>
        </p:nvSpPr>
        <p:spPr/>
        <p:txBody>
          <a:bodyPr/>
          <a:lstStyle/>
          <a:p>
            <a:fld id="{39C3F2B8-5EF1-B94F-80BF-73F41E3E8BD1}" type="slidenum">
              <a:rPr lang="en-US" smtClean="0"/>
              <a:t>6</a:t>
            </a:fld>
            <a:endParaRPr lang="en-US"/>
          </a:p>
        </p:txBody>
      </p:sp>
    </p:spTree>
    <p:extLst>
      <p:ext uri="{BB962C8B-B14F-4D97-AF65-F5344CB8AC3E}">
        <p14:creationId xmlns:p14="http://schemas.microsoft.com/office/powerpoint/2010/main" val="2026932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 boards have a voltage regulator on 5V input, meaning that they can take the power directly from this 7.4V battery. However, they still generate heat, and it is recommended not to keep them on the battery for too long.</a:t>
            </a:r>
          </a:p>
          <a:p>
            <a:r>
              <a:rPr lang="en-US" dirty="0"/>
              <a:t>We have special power cords to power the battery chargers, as they do not fit into most electric outlets (however the batteries are charged from the start).</a:t>
            </a:r>
          </a:p>
          <a:p>
            <a:r>
              <a:rPr lang="en-US" dirty="0"/>
              <a:t>We also have a screwdriver to fit the microphone into the sensor, teams need to</a:t>
            </a:r>
            <a:r>
              <a:rPr lang="ru-RU" dirty="0"/>
              <a:t> </a:t>
            </a:r>
            <a:r>
              <a:rPr lang="en-US" dirty="0"/>
              <a:t>do the rotation of that.</a:t>
            </a:r>
          </a:p>
        </p:txBody>
      </p:sp>
      <p:sp>
        <p:nvSpPr>
          <p:cNvPr id="4" name="Slide Number Placeholder 3"/>
          <p:cNvSpPr>
            <a:spLocks noGrp="1"/>
          </p:cNvSpPr>
          <p:nvPr>
            <p:ph type="sldNum" sz="quarter" idx="5"/>
          </p:nvPr>
        </p:nvSpPr>
        <p:spPr/>
        <p:txBody>
          <a:bodyPr/>
          <a:lstStyle/>
          <a:p>
            <a:fld id="{39C3F2B8-5EF1-B94F-80BF-73F41E3E8BD1}" type="slidenum">
              <a:rPr lang="en-US" smtClean="0"/>
              <a:t>7</a:t>
            </a:fld>
            <a:endParaRPr lang="en-US"/>
          </a:p>
        </p:txBody>
      </p:sp>
    </p:spTree>
    <p:extLst>
      <p:ext uri="{BB962C8B-B14F-4D97-AF65-F5344CB8AC3E}">
        <p14:creationId xmlns:p14="http://schemas.microsoft.com/office/powerpoint/2010/main" val="407213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audi aramco 1">
    <p:spTree>
      <p:nvGrpSpPr>
        <p:cNvPr id="1" name=""/>
        <p:cNvGrpSpPr/>
        <p:nvPr/>
      </p:nvGrpSpPr>
      <p:grpSpPr>
        <a:xfrm>
          <a:off x="0" y="0"/>
          <a:ext cx="0" cy="0"/>
          <a:chOff x="0" y="0"/>
          <a:chExt cx="0" cy="0"/>
        </a:xfrm>
      </p:grpSpPr>
      <p:pic>
        <p:nvPicPr>
          <p:cNvPr id="9" name="Picture 8" descr="SA_PPT_Covers_01.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511552"/>
            <a:ext cx="12192000" cy="4346448"/>
          </a:xfrm>
          <a:prstGeom prst="rect">
            <a:avLst/>
          </a:prstGeom>
        </p:spPr>
      </p:pic>
      <p:sp>
        <p:nvSpPr>
          <p:cNvPr id="2" name="Title 1"/>
          <p:cNvSpPr>
            <a:spLocks noGrp="1"/>
          </p:cNvSpPr>
          <p:nvPr userDrawn="1">
            <p:ph type="ctrTitle" hasCustomPrompt="1"/>
          </p:nvPr>
        </p:nvSpPr>
        <p:spPr>
          <a:xfrm>
            <a:off x="611719" y="1373728"/>
            <a:ext cx="10974916" cy="1776301"/>
          </a:xfrm>
        </p:spPr>
        <p:txBody>
          <a:bodyPr/>
          <a:lstStyle>
            <a:lvl1pPr>
              <a:defRPr sz="5000">
                <a:solidFill>
                  <a:schemeClr val="tx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611720" y="3236918"/>
            <a:ext cx="5484283" cy="685277"/>
          </a:xfrm>
        </p:spPr>
        <p:txBody>
          <a:bodyPr/>
          <a:lstStyle>
            <a:lvl1pPr marL="0" indent="0" algn="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3" name="Picture 12" descr="Untitled-1.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390514" y="6373154"/>
            <a:ext cx="1981266" cy="192030"/>
          </a:xfrm>
          <a:prstGeom prst="rect">
            <a:avLst/>
          </a:prstGeom>
        </p:spPr>
      </p:pic>
      <p:sp>
        <p:nvSpPr>
          <p:cNvPr id="8" name="Footer Placeholder 3"/>
          <p:cNvSpPr txBox="1">
            <a:spLocks/>
          </p:cNvSpPr>
          <p:nvPr userDrawn="1"/>
        </p:nvSpPr>
        <p:spPr>
          <a:xfrm>
            <a:off x="4137498" y="6565184"/>
            <a:ext cx="3917004" cy="27419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accent4">
                    <a:lumMod val="10000"/>
                  </a:schemeClr>
                </a:solidFill>
              </a:rPr>
              <a:t>© Copyright 2019, Aramco Innovations. All rights reserved.</a:t>
            </a:r>
          </a:p>
        </p:txBody>
      </p:sp>
      <p:pic>
        <p:nvPicPr>
          <p:cNvPr id="11" name="Рисунок 10" descr="cid:image002.png@01D50CA2.54629600">
            <a:extLst>
              <a:ext uri="{FF2B5EF4-FFF2-40B4-BE49-F238E27FC236}">
                <a16:creationId xmlns:a16="http://schemas.microsoft.com/office/drawing/2014/main" id="{0E0E7CC5-5AA8-4F7E-B5C5-B247CB3AFADB}"/>
              </a:ext>
            </a:extLst>
          </p:cNvPr>
          <p:cNvPicPr/>
          <p:nvPr userDrawn="1"/>
        </p:nvPicPr>
        <p:blipFill>
          <a:blip r:embed="rId4">
            <a:extLst>
              <a:ext uri="{28A0092B-C50C-407E-A947-70E740481C1C}">
                <a14:useLocalDpi xmlns:a14="http://schemas.microsoft.com/office/drawing/2010/main"/>
              </a:ext>
            </a:extLst>
          </a:blip>
          <a:srcRect/>
          <a:stretch>
            <a:fillRect/>
          </a:stretch>
        </p:blipFill>
        <p:spPr bwMode="auto">
          <a:xfrm>
            <a:off x="10098443" y="80840"/>
            <a:ext cx="1866900" cy="819150"/>
          </a:xfrm>
          <a:prstGeom prst="rect">
            <a:avLst/>
          </a:prstGeom>
          <a:noFill/>
          <a:ln>
            <a:noFill/>
          </a:ln>
        </p:spPr>
      </p:pic>
    </p:spTree>
    <p:extLst>
      <p:ext uri="{BB962C8B-B14F-4D97-AF65-F5344CB8AC3E}">
        <p14:creationId xmlns:p14="http://schemas.microsoft.com/office/powerpoint/2010/main" val="3881293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Gree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4371" y="254924"/>
            <a:ext cx="11017663" cy="683452"/>
          </a:xfrm>
        </p:spPr>
        <p:txBody>
          <a:bodyPr anchor="t"/>
          <a:lstStyle>
            <a:lvl1pPr algn="l">
              <a:defRPr sz="38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594371" y="965617"/>
            <a:ext cx="11017663" cy="684513"/>
          </a:xfrm>
        </p:spPr>
        <p:txBody>
          <a:bodyPr anchor="t"/>
          <a:lstStyle>
            <a:lvl1pPr marL="0" indent="0">
              <a:buNone/>
              <a:defRPr sz="3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594371" y="3346704"/>
            <a:ext cx="11017663" cy="2870006"/>
          </a:xfrm>
        </p:spPr>
        <p:txBody>
          <a:bodyPr vert="horz" lIns="0" tIns="45720" rIns="0" bIns="45720" rtlCol="0" anchor="t">
            <a:noAutofit/>
          </a:bodyPr>
          <a:lstStyle>
            <a:lvl1pPr marL="0" indent="0">
              <a:buNone/>
              <a:defRPr lang="en-US" sz="204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cxnSp>
        <p:nvCxnSpPr>
          <p:cNvPr id="20" name="Straight Connector 19"/>
          <p:cNvCxnSpPr/>
          <p:nvPr userDrawn="1"/>
        </p:nvCxnSpPr>
        <p:spPr>
          <a:xfrm>
            <a:off x="577853" y="6208776"/>
            <a:ext cx="11034183"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4256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4371" y="254924"/>
            <a:ext cx="11017663" cy="683452"/>
          </a:xfrm>
        </p:spPr>
        <p:txBody>
          <a:bodyPr anchor="t"/>
          <a:lstStyle>
            <a:lvl1pPr algn="l">
              <a:defRPr sz="38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594371" y="965617"/>
            <a:ext cx="11017663" cy="684513"/>
          </a:xfrm>
        </p:spPr>
        <p:txBody>
          <a:bodyPr anchor="t"/>
          <a:lstStyle>
            <a:lvl1pPr marL="0" indent="0">
              <a:buNone/>
              <a:defRPr sz="3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594371" y="3346704"/>
            <a:ext cx="11017663" cy="2870006"/>
          </a:xfrm>
        </p:spPr>
        <p:txBody>
          <a:bodyPr vert="horz" lIns="0" tIns="45720" rIns="0" bIns="45720" rtlCol="0" anchor="t">
            <a:noAutofit/>
          </a:bodyPr>
          <a:lstStyle>
            <a:lvl1pPr marL="0" indent="0">
              <a:buNone/>
              <a:defRPr lang="en-US" sz="204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cxnSp>
        <p:nvCxnSpPr>
          <p:cNvPr id="20" name="Straight Connector 19"/>
          <p:cNvCxnSpPr/>
          <p:nvPr userDrawn="1"/>
        </p:nvCxnSpPr>
        <p:spPr>
          <a:xfrm>
            <a:off x="577853" y="6208776"/>
            <a:ext cx="11034183"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9856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Dark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4371" y="254924"/>
            <a:ext cx="11017663" cy="683452"/>
          </a:xfrm>
        </p:spPr>
        <p:txBody>
          <a:bodyPr anchor="t"/>
          <a:lstStyle>
            <a:lvl1pPr algn="l">
              <a:defRPr sz="38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594371" y="965617"/>
            <a:ext cx="11017663" cy="684513"/>
          </a:xfrm>
        </p:spPr>
        <p:txBody>
          <a:bodyPr anchor="t"/>
          <a:lstStyle>
            <a:lvl1pPr marL="0" indent="0">
              <a:buNone/>
              <a:defRPr sz="3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594371" y="3346704"/>
            <a:ext cx="11017663" cy="2870006"/>
          </a:xfrm>
        </p:spPr>
        <p:txBody>
          <a:bodyPr vert="horz" lIns="0" tIns="45720" rIns="0" bIns="45720" rtlCol="0" anchor="t">
            <a:noAutofit/>
          </a:bodyPr>
          <a:lstStyle>
            <a:lvl1pPr marL="0" indent="0">
              <a:buNone/>
              <a:defRPr lang="en-US" sz="204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cxnSp>
        <p:nvCxnSpPr>
          <p:cNvPr id="20" name="Straight Connector 19"/>
          <p:cNvCxnSpPr/>
          <p:nvPr userDrawn="1"/>
        </p:nvCxnSpPr>
        <p:spPr>
          <a:xfrm>
            <a:off x="577853" y="6208776"/>
            <a:ext cx="11034183"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1610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Dark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4371" y="254924"/>
            <a:ext cx="11017663" cy="683452"/>
          </a:xfrm>
        </p:spPr>
        <p:txBody>
          <a:bodyPr anchor="t"/>
          <a:lstStyle>
            <a:lvl1pPr algn="l">
              <a:defRPr sz="38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594371" y="965617"/>
            <a:ext cx="11017663" cy="684513"/>
          </a:xfrm>
        </p:spPr>
        <p:txBody>
          <a:bodyPr anchor="t"/>
          <a:lstStyle>
            <a:lvl1pPr marL="0" indent="0">
              <a:buNone/>
              <a:defRPr sz="3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594371" y="3346704"/>
            <a:ext cx="11017663" cy="2870006"/>
          </a:xfrm>
        </p:spPr>
        <p:txBody>
          <a:bodyPr vert="horz" lIns="0" tIns="45720" rIns="0" bIns="45720" rtlCol="0" anchor="t">
            <a:noAutofit/>
          </a:bodyPr>
          <a:lstStyle>
            <a:lvl1pPr marL="0" indent="0">
              <a:buNone/>
              <a:defRPr lang="en-US" sz="204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cxnSp>
        <p:nvCxnSpPr>
          <p:cNvPr id="20" name="Straight Connector 19"/>
          <p:cNvCxnSpPr/>
          <p:nvPr userDrawn="1"/>
        </p:nvCxnSpPr>
        <p:spPr>
          <a:xfrm>
            <a:off x="577853" y="6208776"/>
            <a:ext cx="11034183"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0379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Half Image with Content">
    <p:spTree>
      <p:nvGrpSpPr>
        <p:cNvPr id="1" name=""/>
        <p:cNvGrpSpPr/>
        <p:nvPr/>
      </p:nvGrpSpPr>
      <p:grpSpPr>
        <a:xfrm>
          <a:off x="0" y="0"/>
          <a:ext cx="0" cy="0"/>
          <a:chOff x="0" y="0"/>
          <a:chExt cx="0" cy="0"/>
        </a:xfrm>
      </p:grpSpPr>
      <p:sp>
        <p:nvSpPr>
          <p:cNvPr id="6" name="Parallelogram 5"/>
          <p:cNvSpPr/>
          <p:nvPr userDrawn="1"/>
        </p:nvSpPr>
        <p:spPr>
          <a:xfrm>
            <a:off x="4576132" y="3"/>
            <a:ext cx="7615869" cy="6864195"/>
          </a:xfrm>
          <a:custGeom>
            <a:avLst/>
            <a:gdLst>
              <a:gd name="connsiteX0" fmla="*/ 0 w 5711902"/>
              <a:gd name="connsiteY0" fmla="*/ 6858000 h 6858000"/>
              <a:gd name="connsiteX1" fmla="*/ 1496118 w 5711902"/>
              <a:gd name="connsiteY1" fmla="*/ 0 h 6858000"/>
              <a:gd name="connsiteX2" fmla="*/ 5711902 w 5711902"/>
              <a:gd name="connsiteY2" fmla="*/ 0 h 6858000"/>
              <a:gd name="connsiteX3" fmla="*/ 4215784 w 5711902"/>
              <a:gd name="connsiteY3" fmla="*/ 6858000 h 6858000"/>
              <a:gd name="connsiteX4" fmla="*/ 0 w 5711902"/>
              <a:gd name="connsiteY4" fmla="*/ 6858000 h 6858000"/>
              <a:gd name="connsiteX0" fmla="*/ 0 w 5711902"/>
              <a:gd name="connsiteY0" fmla="*/ 6858000 h 6864195"/>
              <a:gd name="connsiteX1" fmla="*/ 1496118 w 5711902"/>
              <a:gd name="connsiteY1" fmla="*/ 0 h 6864195"/>
              <a:gd name="connsiteX2" fmla="*/ 5711902 w 5711902"/>
              <a:gd name="connsiteY2" fmla="*/ 0 h 6864195"/>
              <a:gd name="connsiteX3" fmla="*/ 5708808 w 5711902"/>
              <a:gd name="connsiteY3" fmla="*/ 6864195 h 6864195"/>
              <a:gd name="connsiteX4" fmla="*/ 0 w 5711902"/>
              <a:gd name="connsiteY4" fmla="*/ 6858000 h 686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902" h="6864195">
                <a:moveTo>
                  <a:pt x="0" y="6858000"/>
                </a:moveTo>
                <a:lnTo>
                  <a:pt x="1496118" y="0"/>
                </a:lnTo>
                <a:lnTo>
                  <a:pt x="5711902" y="0"/>
                </a:lnTo>
                <a:cubicBezTo>
                  <a:pt x="5710871" y="2288065"/>
                  <a:pt x="5709839" y="4576130"/>
                  <a:pt x="5708808" y="6864195"/>
                </a:cubicBezTo>
                <a:lnTo>
                  <a:pt x="0" y="6858000"/>
                </a:lnTo>
                <a:close/>
              </a:path>
            </a:pathLst>
          </a:custGeom>
          <a:gradFill flip="none" rotWithShape="1">
            <a:gsLst>
              <a:gs pos="10000">
                <a:schemeClr val="bg2"/>
              </a:gs>
              <a:gs pos="90000">
                <a:schemeClr val="tx2"/>
              </a:gs>
            </a:gsLst>
            <a:lin ang="189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Picture Placeholder 7"/>
          <p:cNvSpPr>
            <a:spLocks noGrp="1"/>
          </p:cNvSpPr>
          <p:nvPr>
            <p:ph type="pic" sz="quarter" idx="10"/>
          </p:nvPr>
        </p:nvSpPr>
        <p:spPr>
          <a:xfrm>
            <a:off x="-183" y="0"/>
            <a:ext cx="6591792" cy="6858000"/>
          </a:xfrm>
          <a:custGeom>
            <a:avLst/>
            <a:gdLst>
              <a:gd name="connsiteX0" fmla="*/ 0 w 4930775"/>
              <a:gd name="connsiteY0" fmla="*/ 6858000 h 6858000"/>
              <a:gd name="connsiteX1" fmla="*/ 1474302 w 4930775"/>
              <a:gd name="connsiteY1" fmla="*/ 0 h 6858000"/>
              <a:gd name="connsiteX2" fmla="*/ 4930775 w 4930775"/>
              <a:gd name="connsiteY2" fmla="*/ 0 h 6858000"/>
              <a:gd name="connsiteX3" fmla="*/ 3456473 w 4930775"/>
              <a:gd name="connsiteY3" fmla="*/ 6858000 h 6858000"/>
              <a:gd name="connsiteX4" fmla="*/ 0 w 4930775"/>
              <a:gd name="connsiteY4" fmla="*/ 6858000 h 6858000"/>
              <a:gd name="connsiteX0" fmla="*/ 137 w 4930912"/>
              <a:gd name="connsiteY0" fmla="*/ 6858000 h 6858000"/>
              <a:gd name="connsiteX1" fmla="*/ 0 w 4930912"/>
              <a:gd name="connsiteY1" fmla="*/ 6195 h 6858000"/>
              <a:gd name="connsiteX2" fmla="*/ 4930912 w 4930912"/>
              <a:gd name="connsiteY2" fmla="*/ 0 h 6858000"/>
              <a:gd name="connsiteX3" fmla="*/ 3456610 w 4930912"/>
              <a:gd name="connsiteY3" fmla="*/ 6858000 h 6858000"/>
              <a:gd name="connsiteX4" fmla="*/ 137 w 4930912"/>
              <a:gd name="connsiteY4" fmla="*/ 6858000 h 6858000"/>
              <a:gd name="connsiteX0" fmla="*/ 137 w 4930912"/>
              <a:gd name="connsiteY0" fmla="*/ 6858000 h 6858000"/>
              <a:gd name="connsiteX1" fmla="*/ 0 w 4930912"/>
              <a:gd name="connsiteY1" fmla="*/ 6195 h 6858000"/>
              <a:gd name="connsiteX2" fmla="*/ 4930912 w 4930912"/>
              <a:gd name="connsiteY2" fmla="*/ 0 h 6858000"/>
              <a:gd name="connsiteX3" fmla="*/ 3438025 w 4930912"/>
              <a:gd name="connsiteY3" fmla="*/ 6858000 h 6858000"/>
              <a:gd name="connsiteX4" fmla="*/ 137 w 4930912"/>
              <a:gd name="connsiteY4" fmla="*/ 6858000 h 6858000"/>
              <a:gd name="connsiteX0" fmla="*/ 137 w 4930912"/>
              <a:gd name="connsiteY0" fmla="*/ 6858000 h 6858000"/>
              <a:gd name="connsiteX1" fmla="*/ 0 w 4930912"/>
              <a:gd name="connsiteY1" fmla="*/ 0 h 6858000"/>
              <a:gd name="connsiteX2" fmla="*/ 4930912 w 4930912"/>
              <a:gd name="connsiteY2" fmla="*/ 0 h 6858000"/>
              <a:gd name="connsiteX3" fmla="*/ 3438025 w 4930912"/>
              <a:gd name="connsiteY3" fmla="*/ 6858000 h 6858000"/>
              <a:gd name="connsiteX4" fmla="*/ 137 w 49309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912" h="6858000">
                <a:moveTo>
                  <a:pt x="137" y="6858000"/>
                </a:moveTo>
                <a:cubicBezTo>
                  <a:pt x="91" y="4574065"/>
                  <a:pt x="46" y="2283935"/>
                  <a:pt x="0" y="0"/>
                </a:cubicBezTo>
                <a:lnTo>
                  <a:pt x="4930912" y="0"/>
                </a:lnTo>
                <a:lnTo>
                  <a:pt x="3438025" y="6858000"/>
                </a:lnTo>
                <a:lnTo>
                  <a:pt x="137" y="6858000"/>
                </a:lnTo>
                <a:close/>
              </a:path>
            </a:pathLst>
          </a:custGeom>
          <a:solidFill>
            <a:schemeClr val="bg1">
              <a:lumMod val="95000"/>
            </a:schemeClr>
          </a:solidFill>
        </p:spPr>
        <p:txBody>
          <a:bodyPr/>
          <a:lstStyle>
            <a:lvl1pPr marL="0" indent="0">
              <a:buNone/>
              <a:defRPr/>
            </a:lvl1pPr>
          </a:lstStyle>
          <a:p>
            <a:r>
              <a:rPr lang="en-US"/>
              <a:t>Drag picture to placeholder or click icon to add</a:t>
            </a:r>
            <a:endParaRPr lang="en-US" dirty="0"/>
          </a:p>
        </p:txBody>
      </p:sp>
      <p:sp>
        <p:nvSpPr>
          <p:cNvPr id="9" name="Content Placeholder 3"/>
          <p:cNvSpPr>
            <a:spLocks noGrp="1"/>
          </p:cNvSpPr>
          <p:nvPr>
            <p:ph sz="quarter" idx="11"/>
          </p:nvPr>
        </p:nvSpPr>
        <p:spPr>
          <a:xfrm>
            <a:off x="6562502" y="1470297"/>
            <a:ext cx="5049532" cy="2615184"/>
          </a:xfrm>
        </p:spPr>
        <p:txBody>
          <a:bodyPr vert="horz" lIns="0" tIns="45720" rIns="0" bIns="45720" rtlCol="0" anchor="t">
            <a:noAutofit/>
          </a:bodyPr>
          <a:lstStyle>
            <a:lvl1pPr marL="0" indent="0">
              <a:buFont typeface="Arial"/>
              <a:buNone/>
              <a:defRPr lang="en-US" sz="2000" dirty="0" smtClean="0">
                <a:solidFill>
                  <a:schemeClr val="bg1"/>
                </a:solidFill>
                <a:latin typeface="+mj-lt"/>
                <a:ea typeface="+mj-ea"/>
                <a:cs typeface="+mj-cs"/>
              </a:defRPr>
            </a:lvl1pPr>
          </a:lstStyle>
          <a:p>
            <a:pPr lvl="0">
              <a:spcBef>
                <a:spcPct val="0"/>
              </a:spcBef>
            </a:pPr>
            <a:r>
              <a:rPr lang="en-US"/>
              <a:t>Click to edit Master text styles</a:t>
            </a:r>
          </a:p>
        </p:txBody>
      </p:sp>
    </p:spTree>
    <p:extLst>
      <p:ext uri="{BB962C8B-B14F-4D97-AF65-F5344CB8AC3E}">
        <p14:creationId xmlns:p14="http://schemas.microsoft.com/office/powerpoint/2010/main" val="2294338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Content Full Imag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0" y="0"/>
            <a:ext cx="12192000" cy="6858000"/>
          </a:xfrm>
          <a:solidFill>
            <a:schemeClr val="tx1">
              <a:lumMod val="20000"/>
              <a:lumOff val="80000"/>
            </a:schemeClr>
          </a:solidFill>
        </p:spPr>
        <p:txBody>
          <a:bodyPr/>
          <a:lstStyle>
            <a:lvl1pPr marL="0" indent="0">
              <a:buNone/>
              <a:defRPr/>
            </a:lvl1pPr>
          </a:lstStyle>
          <a:p>
            <a:r>
              <a:rPr lang="en-US"/>
              <a:t>Drag picture to placeholder or click icon to add</a:t>
            </a:r>
          </a:p>
        </p:txBody>
      </p:sp>
      <p:sp>
        <p:nvSpPr>
          <p:cNvPr id="4" name="Content Placeholder 3"/>
          <p:cNvSpPr>
            <a:spLocks noGrp="1"/>
          </p:cNvSpPr>
          <p:nvPr>
            <p:ph sz="quarter" idx="11"/>
          </p:nvPr>
        </p:nvSpPr>
        <p:spPr>
          <a:xfrm>
            <a:off x="593079" y="1470297"/>
            <a:ext cx="5049532" cy="2615184"/>
          </a:xfrm>
        </p:spPr>
        <p:txBody>
          <a:bodyPr vert="horz" lIns="0" tIns="45720" rIns="0" bIns="45720" rtlCol="0" anchor="t">
            <a:noAutofit/>
          </a:bodyPr>
          <a:lstStyle>
            <a:lvl1pPr marL="0" indent="0">
              <a:buNone/>
              <a:defRPr lang="en-US" sz="2000" dirty="0" smtClean="0">
                <a:solidFill>
                  <a:schemeClr val="tx1"/>
                </a:solidFill>
                <a:latin typeface="+mj-lt"/>
                <a:ea typeface="+mj-ea"/>
                <a:cs typeface="+mj-cs"/>
              </a:defRPr>
            </a:lvl1pPr>
          </a:lstStyle>
          <a:p>
            <a:pPr lvl="0">
              <a:spcBef>
                <a:spcPct val="0"/>
              </a:spcBef>
            </a:pPr>
            <a:r>
              <a:rPr lang="en-US"/>
              <a:t>Click to edit Master text styles</a:t>
            </a:r>
          </a:p>
        </p:txBody>
      </p:sp>
      <p:sp>
        <p:nvSpPr>
          <p:cNvPr id="5" name="Title 4"/>
          <p:cNvSpPr>
            <a:spLocks noGrp="1"/>
          </p:cNvSpPr>
          <p:nvPr>
            <p:ph type="title"/>
          </p:nvPr>
        </p:nvSpPr>
        <p:spPr>
          <a:xfrm>
            <a:off x="593081" y="274641"/>
            <a:ext cx="11018953" cy="824221"/>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697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Gradient">
    <p:bg>
      <p:bgPr>
        <a:gradFill flip="none" rotWithShape="1">
          <a:gsLst>
            <a:gs pos="10000">
              <a:schemeClr val="bg2"/>
            </a:gs>
            <a:gs pos="90000">
              <a:schemeClr val="tx2"/>
            </a:gs>
          </a:gsLst>
          <a:lin ang="189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3081" y="274641"/>
            <a:ext cx="11018953" cy="5486825"/>
          </a:xfrm>
        </p:spPr>
        <p:txBody>
          <a:bodyPr/>
          <a:lstStyle>
            <a:lvl1pPr>
              <a:defRPr sz="5000">
                <a:solidFill>
                  <a:srgbClr val="FFFFFF"/>
                </a:solidFill>
              </a:defRPr>
            </a:lvl1pPr>
          </a:lstStyle>
          <a:p>
            <a:r>
              <a:rPr lang="en-US"/>
              <a:t>Click to edit Master title style</a:t>
            </a:r>
            <a:endParaRPr lang="en-US" dirty="0"/>
          </a:p>
        </p:txBody>
      </p:sp>
      <p:cxnSp>
        <p:nvCxnSpPr>
          <p:cNvPr id="7" name="Straight Connector 6"/>
          <p:cNvCxnSpPr/>
          <p:nvPr userDrawn="1"/>
        </p:nvCxnSpPr>
        <p:spPr>
          <a:xfrm>
            <a:off x="577853" y="6208776"/>
            <a:ext cx="11034183"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246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igh impact with image">
    <p:bg>
      <p:bgPr>
        <a:solidFill>
          <a:schemeClr val="bg1"/>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12"/>
          </p:nvPr>
        </p:nvSpPr>
        <p:spPr>
          <a:xfrm>
            <a:off x="0" y="0"/>
            <a:ext cx="12192000" cy="6858000"/>
          </a:xfrm>
          <a:solidFill>
            <a:schemeClr val="tx1">
              <a:lumMod val="20000"/>
              <a:lumOff val="80000"/>
            </a:schemeClr>
          </a:solidFill>
        </p:spPr>
        <p:txBody>
          <a:bodyPr/>
          <a:lstStyle>
            <a:lvl1pPr marL="0" indent="0">
              <a:buNone/>
              <a:defRPr/>
            </a:lvl1pPr>
          </a:lstStyle>
          <a:p>
            <a:r>
              <a:rPr lang="en-US"/>
              <a:t>Drag picture to placeholder or click icon to add</a:t>
            </a:r>
          </a:p>
        </p:txBody>
      </p:sp>
      <p:sp>
        <p:nvSpPr>
          <p:cNvPr id="2" name="Title 1"/>
          <p:cNvSpPr>
            <a:spLocks noGrp="1"/>
          </p:cNvSpPr>
          <p:nvPr>
            <p:ph type="title"/>
          </p:nvPr>
        </p:nvSpPr>
        <p:spPr>
          <a:xfrm>
            <a:off x="593081" y="199941"/>
            <a:ext cx="9442753" cy="5486825"/>
          </a:xfrm>
        </p:spPr>
        <p:txBody>
          <a:bodyPr/>
          <a:lstStyle>
            <a:lvl1pPr>
              <a:spcBef>
                <a:spcPts val="2400"/>
              </a:spcBef>
              <a:defRPr sz="50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356107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High impact with image">
    <p:bg>
      <p:bgPr>
        <a:solidFill>
          <a:schemeClr val="bg1"/>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12"/>
          </p:nvPr>
        </p:nvSpPr>
        <p:spPr>
          <a:xfrm>
            <a:off x="0" y="0"/>
            <a:ext cx="12192000" cy="6858000"/>
          </a:xfrm>
          <a:solidFill>
            <a:schemeClr val="tx1">
              <a:lumMod val="20000"/>
              <a:lumOff val="80000"/>
            </a:schemeClr>
          </a:solidFill>
        </p:spPr>
        <p:txBody>
          <a:bodyPr/>
          <a:lstStyle>
            <a:lvl1pPr marL="0" indent="0">
              <a:buNone/>
              <a:defRPr/>
            </a:lvl1pPr>
          </a:lstStyle>
          <a:p>
            <a:r>
              <a:rPr lang="en-US"/>
              <a:t>Drag picture to placeholder or click icon to add</a:t>
            </a:r>
          </a:p>
        </p:txBody>
      </p:sp>
      <p:sp>
        <p:nvSpPr>
          <p:cNvPr id="2" name="Title 1"/>
          <p:cNvSpPr>
            <a:spLocks noGrp="1"/>
          </p:cNvSpPr>
          <p:nvPr>
            <p:ph type="title"/>
          </p:nvPr>
        </p:nvSpPr>
        <p:spPr>
          <a:xfrm>
            <a:off x="593080" y="199939"/>
            <a:ext cx="9442753" cy="5486825"/>
          </a:xfrm>
        </p:spPr>
        <p:txBody>
          <a:bodyPr/>
          <a:lstStyle>
            <a:lvl1pPr>
              <a:spcBef>
                <a:spcPts val="2400"/>
              </a:spcBef>
              <a:defRPr sz="50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988107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cover saudi aramco 2">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611718" y="1373726"/>
            <a:ext cx="10974916" cy="1620172"/>
          </a:xfrm>
        </p:spPr>
        <p:txBody>
          <a:bodyPr/>
          <a:lstStyle>
            <a:lvl1pPr>
              <a:defRPr sz="5000">
                <a:solidFill>
                  <a:schemeClr val="tx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611719" y="3236916"/>
            <a:ext cx="5484283" cy="685277"/>
          </a:xfrm>
          <a:noFill/>
        </p:spPr>
        <p:txBody>
          <a:bodyPr vert="horz" lIns="0" tIns="45720" rIns="0" bIns="45720" rtlCol="0">
            <a:noAutofit/>
          </a:bodyPr>
          <a:lstStyle>
            <a:lvl1pPr marL="230188" indent="-230188">
              <a:buNone/>
              <a:defRPr lang="en-US" sz="1200" b="1" cap="none" dirty="0">
                <a:solidFill>
                  <a:srgbClr val="55565A"/>
                </a:solidFill>
              </a:defRPr>
            </a:lvl1pPr>
          </a:lstStyle>
          <a:p>
            <a:pPr marL="0" lvl="0" indent="0"/>
            <a:r>
              <a:rPr lang="en-US" dirty="0"/>
              <a:t>Click to edit master subtitle style</a:t>
            </a:r>
          </a:p>
        </p:txBody>
      </p:sp>
      <p:pic>
        <p:nvPicPr>
          <p:cNvPr id="7" name="Picture 6" descr="Energy lines.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830650"/>
            <a:ext cx="12192000" cy="4027351"/>
          </a:xfrm>
          <a:prstGeom prst="rect">
            <a:avLst/>
          </a:prstGeom>
        </p:spPr>
      </p:pic>
      <p:pic>
        <p:nvPicPr>
          <p:cNvPr id="12" name="Picture 11" descr="Untitled-1.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53935" y="6223997"/>
            <a:ext cx="1981266" cy="192030"/>
          </a:xfrm>
          <a:prstGeom prst="rect">
            <a:avLst/>
          </a:prstGeom>
        </p:spPr>
      </p:pic>
      <p:sp>
        <p:nvSpPr>
          <p:cNvPr id="9" name="Footer Placeholder 3">
            <a:extLst>
              <a:ext uri="{FF2B5EF4-FFF2-40B4-BE49-F238E27FC236}">
                <a16:creationId xmlns:a16="http://schemas.microsoft.com/office/drawing/2014/main" id="{671316F5-26B9-4429-B459-4D2A461A917E}"/>
              </a:ext>
            </a:extLst>
          </p:cNvPr>
          <p:cNvSpPr txBox="1">
            <a:spLocks/>
          </p:cNvSpPr>
          <p:nvPr userDrawn="1"/>
        </p:nvSpPr>
        <p:spPr>
          <a:xfrm>
            <a:off x="4137498" y="6565184"/>
            <a:ext cx="3917004" cy="27419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accent4">
                    <a:lumMod val="10000"/>
                  </a:schemeClr>
                </a:solidFill>
              </a:rPr>
              <a:t>© Copyright 2019, Aramco Innovations. All rights reserved.</a:t>
            </a:r>
          </a:p>
        </p:txBody>
      </p:sp>
      <p:pic>
        <p:nvPicPr>
          <p:cNvPr id="11" name="Рисунок 10" descr="cid:image002.png@01D50CA2.54629600">
            <a:extLst>
              <a:ext uri="{FF2B5EF4-FFF2-40B4-BE49-F238E27FC236}">
                <a16:creationId xmlns:a16="http://schemas.microsoft.com/office/drawing/2014/main" id="{0E56EF42-26F1-4CCA-AEC8-EFC6FA159F04}"/>
              </a:ext>
            </a:extLst>
          </p:cNvPr>
          <p:cNvPicPr/>
          <p:nvPr userDrawn="1"/>
        </p:nvPicPr>
        <p:blipFill>
          <a:blip r:embed="rId4">
            <a:extLst>
              <a:ext uri="{28A0092B-C50C-407E-A947-70E740481C1C}">
                <a14:useLocalDpi xmlns:a14="http://schemas.microsoft.com/office/drawing/2010/main"/>
              </a:ext>
            </a:extLst>
          </a:blip>
          <a:srcRect/>
          <a:stretch>
            <a:fillRect/>
          </a:stretch>
        </p:blipFill>
        <p:spPr bwMode="auto">
          <a:xfrm>
            <a:off x="10051790" y="112603"/>
            <a:ext cx="1866900" cy="819150"/>
          </a:xfrm>
          <a:prstGeom prst="rect">
            <a:avLst/>
          </a:prstGeom>
          <a:noFill/>
          <a:ln>
            <a:noFill/>
          </a:ln>
        </p:spPr>
      </p:pic>
    </p:spTree>
    <p:extLst>
      <p:ext uri="{BB962C8B-B14F-4D97-AF65-F5344CB8AC3E}">
        <p14:creationId xmlns:p14="http://schemas.microsoft.com/office/powerpoint/2010/main" val="1303558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93081" y="1480499"/>
            <a:ext cx="11018953" cy="4566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p:txBody>
          <a:bodyPr/>
          <a:lstStyle/>
          <a:p>
            <a:r>
              <a:rPr lang="en-US" dirty="0"/>
              <a:t>Click to edit master title style</a:t>
            </a:r>
          </a:p>
        </p:txBody>
      </p:sp>
      <p:sp>
        <p:nvSpPr>
          <p:cNvPr id="2" name="TextBox 1"/>
          <p:cNvSpPr txBox="1"/>
          <p:nvPr userDrawn="1"/>
        </p:nvSpPr>
        <p:spPr>
          <a:xfrm>
            <a:off x="347370" y="6456992"/>
            <a:ext cx="476412" cy="369332"/>
          </a:xfrm>
          <a:prstGeom prst="rect">
            <a:avLst/>
          </a:prstGeom>
          <a:noFill/>
        </p:spPr>
        <p:txBody>
          <a:bodyPr wrap="none" rtlCol="0">
            <a:spAutoFit/>
          </a:bodyPr>
          <a:lstStyle/>
          <a:p>
            <a:fld id="{0178B512-3A5B-4D98-8FBE-B55F696B0CBC}" type="slidenum">
              <a:rPr lang="en-US" smtClean="0"/>
              <a:t>‹#›</a:t>
            </a:fld>
            <a:endParaRPr lang="en-US" dirty="0"/>
          </a:p>
        </p:txBody>
      </p:sp>
    </p:spTree>
    <p:extLst>
      <p:ext uri="{BB962C8B-B14F-4D97-AF65-F5344CB8AC3E}">
        <p14:creationId xmlns:p14="http://schemas.microsoft.com/office/powerpoint/2010/main" val="3621444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cover strategic ventures">
    <p:spTree>
      <p:nvGrpSpPr>
        <p:cNvPr id="1" name=""/>
        <p:cNvGrpSpPr/>
        <p:nvPr/>
      </p:nvGrpSpPr>
      <p:grpSpPr>
        <a:xfrm>
          <a:off x="0" y="0"/>
          <a:ext cx="0" cy="0"/>
          <a:chOff x="0" y="0"/>
          <a:chExt cx="0" cy="0"/>
        </a:xfrm>
      </p:grpSpPr>
      <p:pic>
        <p:nvPicPr>
          <p:cNvPr id="5" name="Picture 4" descr="SA_PPT_Covers_05a.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194304"/>
            <a:ext cx="12192000" cy="3663696"/>
          </a:xfrm>
          <a:prstGeom prst="rect">
            <a:avLst/>
          </a:prstGeom>
        </p:spPr>
      </p:pic>
      <p:sp>
        <p:nvSpPr>
          <p:cNvPr id="2" name="Title 1"/>
          <p:cNvSpPr>
            <a:spLocks noGrp="1"/>
          </p:cNvSpPr>
          <p:nvPr userDrawn="1">
            <p:ph type="ctrTitle" hasCustomPrompt="1"/>
          </p:nvPr>
        </p:nvSpPr>
        <p:spPr>
          <a:xfrm>
            <a:off x="611718" y="1373726"/>
            <a:ext cx="10974916" cy="1620172"/>
          </a:xfrm>
        </p:spPr>
        <p:txBody>
          <a:bodyPr/>
          <a:lstStyle>
            <a:lvl1pPr>
              <a:defRPr sz="5000">
                <a:solidFill>
                  <a:schemeClr val="tx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611719" y="3236916"/>
            <a:ext cx="5484283" cy="685277"/>
          </a:xfrm>
        </p:spPr>
        <p:txBody>
          <a:bodyPr/>
          <a:lstStyle>
            <a:lvl1pPr marL="0" indent="0" algn="l">
              <a:buFont typeface="Aria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1" name="Picture 10" descr="Untitled-1.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53935" y="6223997"/>
            <a:ext cx="1981266" cy="192030"/>
          </a:xfrm>
          <a:prstGeom prst="rect">
            <a:avLst/>
          </a:prstGeom>
        </p:spPr>
      </p:pic>
      <p:sp>
        <p:nvSpPr>
          <p:cNvPr id="10" name="Footer Placeholder 3">
            <a:extLst>
              <a:ext uri="{FF2B5EF4-FFF2-40B4-BE49-F238E27FC236}">
                <a16:creationId xmlns:a16="http://schemas.microsoft.com/office/drawing/2014/main" id="{6F26BAD5-E804-419A-8FD1-85A7B42B92C5}"/>
              </a:ext>
            </a:extLst>
          </p:cNvPr>
          <p:cNvSpPr txBox="1">
            <a:spLocks/>
          </p:cNvSpPr>
          <p:nvPr userDrawn="1"/>
        </p:nvSpPr>
        <p:spPr>
          <a:xfrm>
            <a:off x="4137498" y="6565184"/>
            <a:ext cx="3917004" cy="27419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accent4">
                    <a:lumMod val="10000"/>
                  </a:schemeClr>
                </a:solidFill>
              </a:rPr>
              <a:t>© Copyright 2019, Aramco Innovations. All rights reserved.</a:t>
            </a:r>
          </a:p>
        </p:txBody>
      </p:sp>
      <p:pic>
        <p:nvPicPr>
          <p:cNvPr id="12" name="Рисунок 11" descr="cid:image002.png@01D50CA2.54629600">
            <a:extLst>
              <a:ext uri="{FF2B5EF4-FFF2-40B4-BE49-F238E27FC236}">
                <a16:creationId xmlns:a16="http://schemas.microsoft.com/office/drawing/2014/main" id="{670A29C3-CC5D-4A44-9BFE-357D3D2374C9}"/>
              </a:ext>
            </a:extLst>
          </p:cNvPr>
          <p:cNvPicPr/>
          <p:nvPr userDrawn="1"/>
        </p:nvPicPr>
        <p:blipFill>
          <a:blip r:embed="rId4">
            <a:extLst>
              <a:ext uri="{28A0092B-C50C-407E-A947-70E740481C1C}">
                <a14:useLocalDpi xmlns:a14="http://schemas.microsoft.com/office/drawing/2010/main"/>
              </a:ext>
            </a:extLst>
          </a:blip>
          <a:srcRect/>
          <a:stretch>
            <a:fillRect/>
          </a:stretch>
        </p:blipFill>
        <p:spPr bwMode="auto">
          <a:xfrm>
            <a:off x="10051790" y="112603"/>
            <a:ext cx="1866900" cy="819150"/>
          </a:xfrm>
          <a:prstGeom prst="rect">
            <a:avLst/>
          </a:prstGeom>
          <a:noFill/>
          <a:ln>
            <a:noFill/>
          </a:ln>
        </p:spPr>
      </p:pic>
    </p:spTree>
    <p:extLst>
      <p:ext uri="{BB962C8B-B14F-4D97-AF65-F5344CB8AC3E}">
        <p14:creationId xmlns:p14="http://schemas.microsoft.com/office/powerpoint/2010/main" val="2774381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cover research &amp; innovation">
    <p:spTree>
      <p:nvGrpSpPr>
        <p:cNvPr id="1" name=""/>
        <p:cNvGrpSpPr/>
        <p:nvPr/>
      </p:nvGrpSpPr>
      <p:grpSpPr>
        <a:xfrm>
          <a:off x="0" y="0"/>
          <a:ext cx="0" cy="0"/>
          <a:chOff x="0" y="0"/>
          <a:chExt cx="0" cy="0"/>
        </a:xfrm>
      </p:grpSpPr>
      <p:pic>
        <p:nvPicPr>
          <p:cNvPr id="5" name="Picture 4" descr="SA_PPT_Covers_06a.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465576"/>
            <a:ext cx="12192000" cy="3392424"/>
          </a:xfrm>
          <a:prstGeom prst="rect">
            <a:avLst/>
          </a:prstGeom>
        </p:spPr>
      </p:pic>
      <p:sp>
        <p:nvSpPr>
          <p:cNvPr id="2" name="Title 1"/>
          <p:cNvSpPr>
            <a:spLocks noGrp="1"/>
          </p:cNvSpPr>
          <p:nvPr userDrawn="1">
            <p:ph type="ctrTitle" hasCustomPrompt="1"/>
          </p:nvPr>
        </p:nvSpPr>
        <p:spPr>
          <a:xfrm>
            <a:off x="611718" y="1373726"/>
            <a:ext cx="10974916" cy="1620172"/>
          </a:xfrm>
        </p:spPr>
        <p:txBody>
          <a:bodyPr/>
          <a:lstStyle>
            <a:lvl1pPr>
              <a:defRPr sz="5000">
                <a:solidFill>
                  <a:schemeClr val="tx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611719" y="3236916"/>
            <a:ext cx="5484283" cy="685277"/>
          </a:xfrm>
        </p:spPr>
        <p:txBody>
          <a:bodyPr/>
          <a:lstStyle>
            <a:lvl1pPr marL="0" indent="0" algn="l">
              <a:buFont typeface="Aria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1" name="Picture 10" descr="Untitled-1.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53935" y="6223997"/>
            <a:ext cx="1981266" cy="192030"/>
          </a:xfrm>
          <a:prstGeom prst="rect">
            <a:avLst/>
          </a:prstGeom>
        </p:spPr>
      </p:pic>
      <p:sp>
        <p:nvSpPr>
          <p:cNvPr id="10" name="Footer Placeholder 3"/>
          <p:cNvSpPr txBox="1">
            <a:spLocks/>
          </p:cNvSpPr>
          <p:nvPr userDrawn="1"/>
        </p:nvSpPr>
        <p:spPr>
          <a:xfrm>
            <a:off x="4137498" y="6565184"/>
            <a:ext cx="3917004" cy="27419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accent4">
                    <a:lumMod val="10000"/>
                  </a:schemeClr>
                </a:solidFill>
              </a:rPr>
              <a:t>© Copyright 2019, Aramco Innovations. All rights reserved.</a:t>
            </a:r>
          </a:p>
        </p:txBody>
      </p:sp>
      <p:pic>
        <p:nvPicPr>
          <p:cNvPr id="8" name="Рисунок 7" descr="cid:image002.png@01D50CA2.54629600">
            <a:extLst>
              <a:ext uri="{FF2B5EF4-FFF2-40B4-BE49-F238E27FC236}">
                <a16:creationId xmlns:a16="http://schemas.microsoft.com/office/drawing/2014/main" id="{D2E92FF4-4EBB-40B6-8A0A-E9E8FA9446B9}"/>
              </a:ext>
            </a:extLst>
          </p:cNvPr>
          <p:cNvPicPr/>
          <p:nvPr userDrawn="1"/>
        </p:nvPicPr>
        <p:blipFill>
          <a:blip r:embed="rId4">
            <a:extLst>
              <a:ext uri="{28A0092B-C50C-407E-A947-70E740481C1C}">
                <a14:useLocalDpi xmlns:a14="http://schemas.microsoft.com/office/drawing/2010/main"/>
              </a:ext>
            </a:extLst>
          </a:blip>
          <a:srcRect/>
          <a:stretch>
            <a:fillRect/>
          </a:stretch>
        </p:blipFill>
        <p:spPr bwMode="auto">
          <a:xfrm>
            <a:off x="10051790" y="112603"/>
            <a:ext cx="1866900" cy="819150"/>
          </a:xfrm>
          <a:prstGeom prst="rect">
            <a:avLst/>
          </a:prstGeom>
          <a:noFill/>
          <a:ln>
            <a:noFill/>
          </a:ln>
        </p:spPr>
      </p:pic>
    </p:spTree>
    <p:extLst>
      <p:ext uri="{BB962C8B-B14F-4D97-AF65-F5344CB8AC3E}">
        <p14:creationId xmlns:p14="http://schemas.microsoft.com/office/powerpoint/2010/main" val="36267129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cover entrepreneurship">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611718" y="1373726"/>
            <a:ext cx="10974916" cy="1620172"/>
          </a:xfrm>
        </p:spPr>
        <p:txBody>
          <a:bodyPr/>
          <a:lstStyle>
            <a:lvl1pPr>
              <a:defRPr sz="5000">
                <a:solidFill>
                  <a:schemeClr val="tx1"/>
                </a:solidFill>
              </a:defRPr>
            </a:lvl1pPr>
          </a:lstStyle>
          <a:p>
            <a:r>
              <a:rPr lang="en-US" dirty="0"/>
              <a:t>click to edit master title style</a:t>
            </a:r>
          </a:p>
        </p:txBody>
      </p:sp>
      <p:sp>
        <p:nvSpPr>
          <p:cNvPr id="3" name="Subtitle 2"/>
          <p:cNvSpPr>
            <a:spLocks noGrp="1"/>
          </p:cNvSpPr>
          <p:nvPr userDrawn="1">
            <p:ph type="subTitle" idx="1" hasCustomPrompt="1"/>
          </p:nvPr>
        </p:nvSpPr>
        <p:spPr>
          <a:xfrm>
            <a:off x="611719" y="3236916"/>
            <a:ext cx="5484283" cy="685277"/>
          </a:xfrm>
        </p:spPr>
        <p:txBody>
          <a:bodyPr/>
          <a:lstStyle>
            <a:lvl1pPr marL="0" indent="0" algn="l">
              <a:buFont typeface="Arial"/>
              <a:buNone/>
              <a:defRPr sz="1200" b="1" cap="none">
                <a:solidFill>
                  <a:srgbClr val="55565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Triangle 6 Extern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3736605"/>
            <a:ext cx="5520123" cy="3121395"/>
          </a:xfrm>
          <a:prstGeom prst="rect">
            <a:avLst/>
          </a:prstGeom>
        </p:spPr>
      </p:pic>
      <p:pic>
        <p:nvPicPr>
          <p:cNvPr id="13" name="Picture 12" descr="Untitled-1.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553935" y="6223997"/>
            <a:ext cx="1981266" cy="192030"/>
          </a:xfrm>
          <a:prstGeom prst="rect">
            <a:avLst/>
          </a:prstGeom>
        </p:spPr>
      </p:pic>
      <p:sp>
        <p:nvSpPr>
          <p:cNvPr id="8" name="Footer Placeholder 3">
            <a:extLst>
              <a:ext uri="{FF2B5EF4-FFF2-40B4-BE49-F238E27FC236}">
                <a16:creationId xmlns:a16="http://schemas.microsoft.com/office/drawing/2014/main" id="{A43B181E-E493-4B34-A8D9-D1B7A3AC1CEE}"/>
              </a:ext>
            </a:extLst>
          </p:cNvPr>
          <p:cNvSpPr txBox="1">
            <a:spLocks/>
          </p:cNvSpPr>
          <p:nvPr userDrawn="1"/>
        </p:nvSpPr>
        <p:spPr>
          <a:xfrm>
            <a:off x="4137498" y="6565184"/>
            <a:ext cx="3917004" cy="27419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a:solidFill>
                  <a:schemeClr val="accent4">
                    <a:lumMod val="10000"/>
                  </a:schemeClr>
                </a:solidFill>
              </a:rPr>
              <a:t>© Copyright 2019, Aramco Innovations. All rights reserved.</a:t>
            </a:r>
          </a:p>
        </p:txBody>
      </p:sp>
      <p:pic>
        <p:nvPicPr>
          <p:cNvPr id="11" name="Рисунок 10" descr="cid:image002.png@01D50CA2.54629600">
            <a:extLst>
              <a:ext uri="{FF2B5EF4-FFF2-40B4-BE49-F238E27FC236}">
                <a16:creationId xmlns:a16="http://schemas.microsoft.com/office/drawing/2014/main" id="{FE438173-1AD9-4F4F-84EE-5E0D8CC98706}"/>
              </a:ext>
            </a:extLst>
          </p:cNvPr>
          <p:cNvPicPr/>
          <p:nvPr userDrawn="1"/>
        </p:nvPicPr>
        <p:blipFill>
          <a:blip r:embed="rId4">
            <a:extLst>
              <a:ext uri="{28A0092B-C50C-407E-A947-70E740481C1C}">
                <a14:useLocalDpi xmlns:a14="http://schemas.microsoft.com/office/drawing/2010/main"/>
              </a:ext>
            </a:extLst>
          </a:blip>
          <a:srcRect/>
          <a:stretch>
            <a:fillRect/>
          </a:stretch>
        </p:blipFill>
        <p:spPr bwMode="auto">
          <a:xfrm>
            <a:off x="10051790" y="112603"/>
            <a:ext cx="1866900" cy="819150"/>
          </a:xfrm>
          <a:prstGeom prst="rect">
            <a:avLst/>
          </a:prstGeom>
          <a:noFill/>
          <a:ln>
            <a:noFill/>
          </a:ln>
        </p:spPr>
      </p:pic>
    </p:spTree>
    <p:extLst>
      <p:ext uri="{BB962C8B-B14F-4D97-AF65-F5344CB8AC3E}">
        <p14:creationId xmlns:p14="http://schemas.microsoft.com/office/powerpoint/2010/main" val="30384397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ack page SA">
    <p:spTree>
      <p:nvGrpSpPr>
        <p:cNvPr id="1" name=""/>
        <p:cNvGrpSpPr/>
        <p:nvPr/>
      </p:nvGrpSpPr>
      <p:grpSpPr>
        <a:xfrm>
          <a:off x="0" y="0"/>
          <a:ext cx="0" cy="0"/>
          <a:chOff x="0" y="0"/>
          <a:chExt cx="0" cy="0"/>
        </a:xfrm>
      </p:grpSpPr>
      <p:pic>
        <p:nvPicPr>
          <p:cNvPr id="4" name="Рисунок 3" descr="cid:image002.png@01D50CA2.54629600">
            <a:extLst>
              <a:ext uri="{FF2B5EF4-FFF2-40B4-BE49-F238E27FC236}">
                <a16:creationId xmlns:a16="http://schemas.microsoft.com/office/drawing/2014/main" id="{BAD6CD3F-08FE-46B5-BC17-C58C5E2BB609}"/>
              </a:ext>
            </a:extLst>
          </p:cNvPr>
          <p:cNvPicPr/>
          <p:nvPr userDrawn="1"/>
        </p:nvPicPr>
        <p:blipFill>
          <a:blip r:embed="rId2">
            <a:extLst>
              <a:ext uri="{28A0092B-C50C-407E-A947-70E740481C1C}">
                <a14:useLocalDpi xmlns:a14="http://schemas.microsoft.com/office/drawing/2010/main"/>
              </a:ext>
            </a:extLst>
          </a:blip>
          <a:srcRect/>
          <a:stretch>
            <a:fillRect/>
          </a:stretch>
        </p:blipFill>
        <p:spPr bwMode="auto">
          <a:xfrm>
            <a:off x="4553339" y="2789853"/>
            <a:ext cx="2550756" cy="1067383"/>
          </a:xfrm>
          <a:prstGeom prst="rect">
            <a:avLst/>
          </a:prstGeom>
          <a:noFill/>
          <a:ln>
            <a:noFill/>
          </a:ln>
        </p:spPr>
      </p:pic>
    </p:spTree>
    <p:extLst>
      <p:ext uri="{BB962C8B-B14F-4D97-AF65-F5344CB8AC3E}">
        <p14:creationId xmlns:p14="http://schemas.microsoft.com/office/powerpoint/2010/main" val="63159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3081" y="274641"/>
            <a:ext cx="11018953" cy="824221"/>
          </a:xfrm>
        </p:spPr>
        <p:txBody>
          <a:bodyPr/>
          <a:lstStyle/>
          <a:p>
            <a:r>
              <a:rPr lang="en-US" dirty="0"/>
              <a:t>Click to edit master title style</a:t>
            </a:r>
          </a:p>
        </p:txBody>
      </p:sp>
      <p:sp>
        <p:nvSpPr>
          <p:cNvPr id="4" name="Content Placeholder 3"/>
          <p:cNvSpPr>
            <a:spLocks noGrp="1"/>
          </p:cNvSpPr>
          <p:nvPr>
            <p:ph sz="half" idx="2"/>
          </p:nvPr>
        </p:nvSpPr>
        <p:spPr>
          <a:xfrm>
            <a:off x="6227232" y="1480499"/>
            <a:ext cx="5384800" cy="457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593079" y="1480499"/>
            <a:ext cx="5384800" cy="457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342261" y="6441667"/>
            <a:ext cx="476412" cy="369332"/>
          </a:xfrm>
          <a:prstGeom prst="rect">
            <a:avLst/>
          </a:prstGeom>
          <a:noFill/>
        </p:spPr>
        <p:txBody>
          <a:bodyPr wrap="none" rtlCol="0">
            <a:spAutoFit/>
          </a:bodyPr>
          <a:lstStyle/>
          <a:p>
            <a:fld id="{AE5F9ED7-B4D9-44CD-8556-78EC0BA7055A}" type="slidenum">
              <a:rPr lang="en-US" smtClean="0"/>
              <a:t>‹#›</a:t>
            </a:fld>
            <a:endParaRPr lang="en-US" dirty="0"/>
          </a:p>
        </p:txBody>
      </p:sp>
    </p:spTree>
    <p:extLst>
      <p:ext uri="{BB962C8B-B14F-4D97-AF65-F5344CB8AC3E}">
        <p14:creationId xmlns:p14="http://schemas.microsoft.com/office/powerpoint/2010/main" val="2430734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3081" y="274641"/>
            <a:ext cx="11018953" cy="824221"/>
          </a:xfrm>
        </p:spPr>
        <p:txBody>
          <a:bodyPr/>
          <a:lstStyle/>
          <a:p>
            <a:r>
              <a:rPr lang="en-US" dirty="0"/>
              <a:t>Click to edit master title style</a:t>
            </a:r>
          </a:p>
        </p:txBody>
      </p:sp>
      <p:sp>
        <p:nvSpPr>
          <p:cNvPr id="4" name="Content Placeholder 3"/>
          <p:cNvSpPr>
            <a:spLocks noGrp="1"/>
          </p:cNvSpPr>
          <p:nvPr>
            <p:ph sz="half" idx="2"/>
          </p:nvPr>
        </p:nvSpPr>
        <p:spPr>
          <a:xfrm>
            <a:off x="4365196" y="1480499"/>
            <a:ext cx="3474720" cy="457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2"/>
          </p:nvPr>
        </p:nvSpPr>
        <p:spPr>
          <a:xfrm>
            <a:off x="8137312" y="1480499"/>
            <a:ext cx="3474720" cy="457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
          </p:nvPr>
        </p:nvSpPr>
        <p:spPr>
          <a:xfrm>
            <a:off x="593079" y="1480499"/>
            <a:ext cx="3474720" cy="4572000"/>
          </a:xfr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861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2" y="2137317"/>
            <a:ext cx="2372319" cy="3916010"/>
          </a:xfrm>
        </p:spPr>
        <p:txBody>
          <a:bodyPr/>
          <a:lstStyle>
            <a:lvl1pPr marL="111125" indent="-111125">
              <a:spcBef>
                <a:spcPts val="300"/>
              </a:spcBef>
              <a:buFont typeface="+mj-lt"/>
              <a:buAutoNum type="arabicPeriod"/>
              <a:defRPr sz="1000">
                <a:solidFill>
                  <a:schemeClr val="tx2"/>
                </a:solidFill>
              </a:defRPr>
            </a:lvl1pPr>
            <a:lvl2pPr marL="111125" indent="0">
              <a:spcBef>
                <a:spcPts val="300"/>
              </a:spcBef>
              <a:buNone/>
              <a:defRPr sz="1000"/>
            </a:lvl2pPr>
            <a:lvl3pPr>
              <a:defRPr sz="1000"/>
            </a:lvl3pPr>
            <a:lvl4pPr>
              <a:defRPr sz="1000"/>
            </a:lvl4pPr>
            <a:lvl5pPr>
              <a:defRPr sz="1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9" name="Table Placeholder 8"/>
          <p:cNvSpPr>
            <a:spLocks noGrp="1"/>
          </p:cNvSpPr>
          <p:nvPr>
            <p:ph type="tbl" sz="quarter" idx="12"/>
          </p:nvPr>
        </p:nvSpPr>
        <p:spPr>
          <a:xfrm>
            <a:off x="2989612" y="1480828"/>
            <a:ext cx="8624176" cy="4571806"/>
          </a:xfrm>
        </p:spPr>
        <p:txBody>
          <a:bodyPr/>
          <a:lstStyle>
            <a:lvl1pPr marL="0" indent="0">
              <a:buNone/>
              <a:defRPr sz="1000"/>
            </a:lvl1pPr>
          </a:lstStyle>
          <a:p>
            <a:r>
              <a:rPr lang="en-US"/>
              <a:t>Click icon to add table</a:t>
            </a:r>
          </a:p>
        </p:txBody>
      </p:sp>
    </p:spTree>
    <p:extLst>
      <p:ext uri="{BB962C8B-B14F-4D97-AF65-F5344CB8AC3E}">
        <p14:creationId xmlns:p14="http://schemas.microsoft.com/office/powerpoint/2010/main" val="839591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TextBox 2"/>
          <p:cNvSpPr txBox="1"/>
          <p:nvPr userDrawn="1"/>
        </p:nvSpPr>
        <p:spPr>
          <a:xfrm>
            <a:off x="354875" y="6375259"/>
            <a:ext cx="476412" cy="369332"/>
          </a:xfrm>
          <a:prstGeom prst="rect">
            <a:avLst/>
          </a:prstGeom>
          <a:noFill/>
        </p:spPr>
        <p:txBody>
          <a:bodyPr wrap="none" rtlCol="0">
            <a:spAutoFit/>
          </a:bodyPr>
          <a:lstStyle/>
          <a:p>
            <a:fld id="{A348A740-BD69-419C-93A4-0C66BF76894D}" type="slidenum">
              <a:rPr lang="en-US" smtClean="0"/>
              <a:t>‹#›</a:t>
            </a:fld>
            <a:endParaRPr lang="en-US" dirty="0"/>
          </a:p>
        </p:txBody>
      </p:sp>
    </p:spTree>
    <p:extLst>
      <p:ext uri="{BB962C8B-B14F-4D97-AF65-F5344CB8AC3E}">
        <p14:creationId xmlns:p14="http://schemas.microsoft.com/office/powerpoint/2010/main" val="79358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54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3080" y="256035"/>
            <a:ext cx="11018955" cy="824221"/>
          </a:xfrm>
        </p:spPr>
        <p:txBody>
          <a:bodyPr/>
          <a:lstStyle>
            <a:lvl1pPr>
              <a:defRPr sz="38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593081" y="1480499"/>
            <a:ext cx="11018953" cy="4566704"/>
          </a:xfrm>
        </p:spPr>
        <p:txBody>
          <a:bodyPr/>
          <a:lstStyle>
            <a:lvl1pPr marL="457200" indent="-457200">
              <a:spcBef>
                <a:spcPts val="1400"/>
              </a:spcBef>
              <a:buFont typeface="+mj-lt"/>
              <a:buAutoNum type="arabicPeriod"/>
              <a:defRPr sz="20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cxnSp>
        <p:nvCxnSpPr>
          <p:cNvPr id="16" name="Straight Connector 15"/>
          <p:cNvCxnSpPr/>
          <p:nvPr userDrawn="1"/>
        </p:nvCxnSpPr>
        <p:spPr>
          <a:xfrm>
            <a:off x="577853" y="6208776"/>
            <a:ext cx="11034183"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3087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4371" y="254924"/>
            <a:ext cx="11017663" cy="683452"/>
          </a:xfrm>
        </p:spPr>
        <p:txBody>
          <a:bodyPr anchor="t"/>
          <a:lstStyle>
            <a:lvl1pPr algn="l">
              <a:defRPr sz="3800" b="0" cap="none">
                <a:solidFill>
                  <a:srgbClr val="FFFFFF"/>
                </a:solidFill>
              </a:defRPr>
            </a:lvl1pPr>
          </a:lstStyle>
          <a:p>
            <a:r>
              <a:rPr lang="en-US" dirty="0"/>
              <a:t>click to edit master title style</a:t>
            </a:r>
          </a:p>
        </p:txBody>
      </p:sp>
      <p:sp>
        <p:nvSpPr>
          <p:cNvPr id="3" name="Text Placeholder 2"/>
          <p:cNvSpPr>
            <a:spLocks noGrp="1"/>
          </p:cNvSpPr>
          <p:nvPr>
            <p:ph type="body" idx="1" hasCustomPrompt="1"/>
          </p:nvPr>
        </p:nvSpPr>
        <p:spPr>
          <a:xfrm>
            <a:off x="594371" y="965617"/>
            <a:ext cx="11017663" cy="684513"/>
          </a:xfrm>
        </p:spPr>
        <p:txBody>
          <a:bodyPr anchor="t"/>
          <a:lstStyle>
            <a:lvl1pPr marL="0" indent="0">
              <a:buNone/>
              <a:defRPr sz="3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10" name="Content Placeholder 9"/>
          <p:cNvSpPr>
            <a:spLocks noGrp="1"/>
          </p:cNvSpPr>
          <p:nvPr>
            <p:ph sz="quarter" idx="12" hasCustomPrompt="1"/>
          </p:nvPr>
        </p:nvSpPr>
        <p:spPr>
          <a:xfrm>
            <a:off x="594371" y="3346704"/>
            <a:ext cx="11017663" cy="2870006"/>
          </a:xfrm>
        </p:spPr>
        <p:txBody>
          <a:bodyPr vert="horz" lIns="0" tIns="45720" rIns="0" bIns="45720" rtlCol="0" anchor="t">
            <a:noAutofit/>
          </a:bodyPr>
          <a:lstStyle>
            <a:lvl1pPr marL="0" indent="0">
              <a:buNone/>
              <a:defRPr lang="en-US" sz="20400" b="0" cap="none" smtClean="0">
                <a:solidFill>
                  <a:schemeClr val="bg1"/>
                </a:solidFill>
                <a:latin typeface="+mj-lt"/>
                <a:ea typeface="+mj-ea"/>
                <a:cs typeface="+mj-cs"/>
              </a:defRPr>
            </a:lvl1pPr>
            <a:lvl2pPr>
              <a:defRPr lang="en-US" smtClean="0"/>
            </a:lvl2pPr>
            <a:lvl3pPr>
              <a:defRPr lang="en-US" smtClean="0"/>
            </a:lvl3pPr>
            <a:lvl4pPr>
              <a:defRPr lang="en-US" smtClean="0"/>
            </a:lvl4pPr>
            <a:lvl5pPr>
              <a:defRPr lang="en-US"/>
            </a:lvl5pPr>
          </a:lstStyle>
          <a:p>
            <a:pPr lvl="0">
              <a:spcBef>
                <a:spcPct val="0"/>
              </a:spcBef>
            </a:pPr>
            <a:r>
              <a:rPr lang="en-US" dirty="0"/>
              <a:t>#</a:t>
            </a:r>
          </a:p>
        </p:txBody>
      </p:sp>
      <p:cxnSp>
        <p:nvCxnSpPr>
          <p:cNvPr id="20" name="Straight Connector 19"/>
          <p:cNvCxnSpPr/>
          <p:nvPr userDrawn="1"/>
        </p:nvCxnSpPr>
        <p:spPr>
          <a:xfrm>
            <a:off x="577853" y="6208776"/>
            <a:ext cx="11034183" cy="0"/>
          </a:xfrm>
          <a:prstGeom prst="line">
            <a:avLst/>
          </a:prstGeom>
          <a:ln w="254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422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3081" y="274641"/>
            <a:ext cx="11018953" cy="824221"/>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93081" y="1480499"/>
            <a:ext cx="11018953" cy="4566704"/>
          </a:xfrm>
          <a:prstGeom prst="rect">
            <a:avLst/>
          </a:prstGeom>
          <a:noFill/>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p:nvCxnSpPr>
        <p:spPr>
          <a:xfrm>
            <a:off x="577853" y="6208776"/>
            <a:ext cx="11034183" cy="0"/>
          </a:xfrm>
          <a:prstGeom prst="line">
            <a:avLst/>
          </a:prstGeom>
          <a:ln w="25400" cmpd="sng">
            <a:gradFill flip="none" rotWithShape="1">
              <a:gsLst>
                <a:gs pos="10000">
                  <a:schemeClr val="bg2"/>
                </a:gs>
                <a:gs pos="90000">
                  <a:schemeClr val="tx2"/>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6814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6" r:id="rId4"/>
    <p:sldLayoutId id="2147483667" r:id="rId5"/>
    <p:sldLayoutId id="2147483654" r:id="rId6"/>
    <p:sldLayoutId id="2147483655" r:id="rId7"/>
    <p:sldLayoutId id="2147483657" r:id="rId8"/>
    <p:sldLayoutId id="2147483651" r:id="rId9"/>
    <p:sldLayoutId id="2147483659" r:id="rId10"/>
    <p:sldLayoutId id="2147483666" r:id="rId11"/>
    <p:sldLayoutId id="2147483660" r:id="rId12"/>
    <p:sldLayoutId id="2147483661" r:id="rId13"/>
    <p:sldLayoutId id="2147483668" r:id="rId14"/>
    <p:sldLayoutId id="2147483669" r:id="rId15"/>
    <p:sldLayoutId id="2147483671" r:id="rId16"/>
    <p:sldLayoutId id="2147483688" r:id="rId17"/>
    <p:sldLayoutId id="2147483689" r:id="rId18"/>
    <p:sldLayoutId id="2147483690" r:id="rId19"/>
    <p:sldLayoutId id="2147483691" r:id="rId20"/>
    <p:sldLayoutId id="2147483692" r:id="rId21"/>
    <p:sldLayoutId id="2147483693" r:id="rId22"/>
    <p:sldLayoutId id="2147483672" r:id="rId23"/>
  </p:sldLayoutIdLst>
  <p:hf hdr="0"/>
  <p:txStyles>
    <p:titleStyle>
      <a:lvl1pPr algn="l" defTabSz="457200" rtl="0" eaLnBrk="1" latinLnBrk="0" hangingPunct="1">
        <a:spcBef>
          <a:spcPct val="0"/>
        </a:spcBef>
        <a:buNone/>
        <a:defRPr sz="2400" kern="1200">
          <a:solidFill>
            <a:schemeClr val="tx2"/>
          </a:solidFill>
          <a:latin typeface="+mj-lt"/>
          <a:ea typeface="+mj-ea"/>
          <a:cs typeface="+mj-cs"/>
        </a:defRPr>
      </a:lvl1pPr>
    </p:titleStyle>
    <p:bodyStyle>
      <a:lvl1pPr marL="230188" indent="-230188" algn="l" defTabSz="457200" rtl="0" eaLnBrk="1" latinLnBrk="0" hangingPunct="1">
        <a:spcBef>
          <a:spcPts val="600"/>
        </a:spcBef>
        <a:buFont typeface="Arial"/>
        <a:buChar char="•"/>
        <a:defRPr sz="1600" kern="1200">
          <a:solidFill>
            <a:schemeClr val="tx1"/>
          </a:solidFill>
          <a:latin typeface="+mn-lt"/>
          <a:ea typeface="+mn-ea"/>
          <a:cs typeface="+mn-cs"/>
        </a:defRPr>
      </a:lvl1pPr>
      <a:lvl2pPr marL="454025" indent="-223838" algn="l" defTabSz="457200" rtl="0" eaLnBrk="1" latinLnBrk="0" hangingPunct="1">
        <a:spcBef>
          <a:spcPts val="600"/>
        </a:spcBef>
        <a:buFont typeface="Lucida Grande"/>
        <a:buChar char="-"/>
        <a:defRPr sz="1600" kern="1200">
          <a:solidFill>
            <a:schemeClr val="tx1"/>
          </a:solidFill>
          <a:latin typeface="+mn-lt"/>
          <a:ea typeface="+mn-ea"/>
          <a:cs typeface="+mn-cs"/>
        </a:defRPr>
      </a:lvl2pPr>
      <a:lvl3pPr marL="684213" indent="-230188" algn="l" defTabSz="457200" rtl="0" eaLnBrk="1" latinLnBrk="0" hangingPunct="1">
        <a:spcBef>
          <a:spcPts val="600"/>
        </a:spcBef>
        <a:buFont typeface="Arial"/>
        <a:buChar char="•"/>
        <a:defRPr sz="1600" kern="1200">
          <a:solidFill>
            <a:schemeClr val="tx1"/>
          </a:solidFill>
          <a:latin typeface="+mn-lt"/>
          <a:ea typeface="+mn-ea"/>
          <a:cs typeface="+mn-cs"/>
        </a:defRPr>
      </a:lvl3pPr>
      <a:lvl4pPr marL="914400" indent="-230188" algn="l" defTabSz="457200" rtl="0" eaLnBrk="1" latinLnBrk="0" hangingPunct="1">
        <a:spcBef>
          <a:spcPts val="600"/>
        </a:spcBef>
        <a:buFont typeface="Lucida Grande"/>
        <a:buChar char="-"/>
        <a:defRPr sz="1600" kern="1200">
          <a:solidFill>
            <a:schemeClr val="tx1"/>
          </a:solidFill>
          <a:latin typeface="+mn-lt"/>
          <a:ea typeface="+mn-ea"/>
          <a:cs typeface="+mn-cs"/>
        </a:defRPr>
      </a:lvl4pPr>
      <a:lvl5pPr marL="1144588" indent="-230188" algn="l" defTabSz="457200" rtl="0" eaLnBrk="1" latinLnBrk="0" hangingPunct="1">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inovageo.com/products/quantu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sgeography.com/trilateration-triangulation-gp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docs.espressif.com/projects/esp-idf/en/latest/hw-reference/get-started-devkitc.html" TargetMode="External"/><Relationship Id="rId7"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hyperlink" Target="https://github.com/aramcoinnovations/technathon2019.git" TargetMode="External"/><Relationship Id="rId10" Type="http://schemas.openxmlformats.org/officeDocument/2006/relationships/image" Target="../media/image19.jpg"/><Relationship Id="rId4" Type="http://schemas.openxmlformats.org/officeDocument/2006/relationships/hyperlink" Target="https://amperka.ru/product/troyka-sound-loudness-sensor" TargetMode="External"/><Relationship Id="rId9"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08542" y="888819"/>
            <a:ext cx="10974916" cy="1776301"/>
          </a:xfrm>
        </p:spPr>
        <p:txBody>
          <a:bodyPr/>
          <a:lstStyle/>
          <a:p>
            <a:r>
              <a:rPr lang="en-US" altLang="ru-RU" sz="3600" dirty="0"/>
              <a:t>Aramco Upstream Solutions </a:t>
            </a:r>
            <a:r>
              <a:rPr lang="en-US" altLang="ru-RU" sz="3600" dirty="0" err="1"/>
              <a:t>Technathon</a:t>
            </a:r>
            <a:r>
              <a:rPr lang="en-US" altLang="ru-RU" sz="3600" dirty="0"/>
              <a:t> 2019</a:t>
            </a:r>
            <a:br>
              <a:rPr lang="en-US" altLang="ru-RU" sz="3600" dirty="0"/>
            </a:br>
            <a:r>
              <a:rPr lang="en-US" altLang="ru-RU" sz="3600" dirty="0"/>
              <a:t>IoT challenge</a:t>
            </a:r>
            <a:br>
              <a:rPr lang="en-US" altLang="ru-RU" sz="3600" dirty="0"/>
            </a:br>
            <a:br>
              <a:rPr lang="en-US" altLang="ru-RU" sz="3600" dirty="0"/>
            </a:br>
            <a:r>
              <a:rPr lang="en-US" altLang="ru-RU" sz="3600" dirty="0">
                <a:solidFill>
                  <a:srgbClr val="47AF64"/>
                </a:solidFill>
              </a:rPr>
              <a:t>Design of a Smart Seismic Node</a:t>
            </a:r>
            <a:endParaRPr lang="en-US" sz="3600" dirty="0">
              <a:solidFill>
                <a:srgbClr val="47AF64"/>
              </a:solidFill>
            </a:endParaRPr>
          </a:p>
        </p:txBody>
      </p:sp>
      <p:sp>
        <p:nvSpPr>
          <p:cNvPr id="2" name="Subtitle 1">
            <a:extLst>
              <a:ext uri="{FF2B5EF4-FFF2-40B4-BE49-F238E27FC236}">
                <a16:creationId xmlns:a16="http://schemas.microsoft.com/office/drawing/2014/main" id="{9C8C1926-B53A-4FCD-B372-C178737D3BEC}"/>
              </a:ext>
            </a:extLst>
          </p:cNvPr>
          <p:cNvSpPr>
            <a:spLocks noGrp="1"/>
          </p:cNvSpPr>
          <p:nvPr>
            <p:ph type="subTitle" idx="1"/>
          </p:nvPr>
        </p:nvSpPr>
        <p:spPr>
          <a:xfrm>
            <a:off x="611720" y="3236918"/>
            <a:ext cx="5484283" cy="685277"/>
          </a:xfrm>
        </p:spPr>
        <p:txBody>
          <a:bodyPr/>
          <a:lstStyle/>
          <a:p>
            <a:r>
              <a:rPr lang="en-US" dirty="0"/>
              <a:t>Anton Egorov </a:t>
            </a:r>
          </a:p>
          <a:p>
            <a:r>
              <a:rPr lang="en-US" dirty="0"/>
              <a:t>Aramco Moscow Global Research Center</a:t>
            </a:r>
          </a:p>
          <a:p>
            <a:endParaRPr lang="en-US" dirty="0"/>
          </a:p>
        </p:txBody>
      </p:sp>
    </p:spTree>
    <p:extLst>
      <p:ext uri="{BB962C8B-B14F-4D97-AF65-F5344CB8AC3E}">
        <p14:creationId xmlns:p14="http://schemas.microsoft.com/office/powerpoint/2010/main" val="632735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65943A26-A4B4-49C3-8B33-82DF0993FB24}"/>
              </a:ext>
            </a:extLst>
          </p:cNvPr>
          <p:cNvSpPr>
            <a:spLocks noGrp="1"/>
          </p:cNvSpPr>
          <p:nvPr>
            <p:ph type="title"/>
          </p:nvPr>
        </p:nvSpPr>
        <p:spPr/>
        <p:txBody>
          <a:bodyPr/>
          <a:lstStyle/>
          <a:p>
            <a:r>
              <a:rPr lang="en-US" dirty="0"/>
              <a:t>Supplies – Preliminary experiment</a:t>
            </a:r>
          </a:p>
        </p:txBody>
      </p:sp>
      <p:pic>
        <p:nvPicPr>
          <p:cNvPr id="5" name="Рисунок 4">
            <a:extLst>
              <a:ext uri="{FF2B5EF4-FFF2-40B4-BE49-F238E27FC236}">
                <a16:creationId xmlns:a16="http://schemas.microsoft.com/office/drawing/2014/main" id="{7A3C5C7E-B57A-4033-AD37-2AA04B51B045}"/>
              </a:ext>
            </a:extLst>
          </p:cNvPr>
          <p:cNvPicPr>
            <a:picLocks noChangeAspect="1"/>
          </p:cNvPicPr>
          <p:nvPr/>
        </p:nvPicPr>
        <p:blipFill>
          <a:blip r:embed="rId2"/>
          <a:stretch>
            <a:fillRect/>
          </a:stretch>
        </p:blipFill>
        <p:spPr>
          <a:xfrm rot="5400000">
            <a:off x="2097947" y="-508744"/>
            <a:ext cx="4161509" cy="7602756"/>
          </a:xfrm>
          <a:prstGeom prst="rect">
            <a:avLst/>
          </a:prstGeom>
        </p:spPr>
      </p:pic>
      <p:sp>
        <p:nvSpPr>
          <p:cNvPr id="6" name="Взрыв: 14 точек 5">
            <a:extLst>
              <a:ext uri="{FF2B5EF4-FFF2-40B4-BE49-F238E27FC236}">
                <a16:creationId xmlns:a16="http://schemas.microsoft.com/office/drawing/2014/main" id="{4692DF72-8D4B-49DD-A74A-E32468FE0945}"/>
              </a:ext>
            </a:extLst>
          </p:cNvPr>
          <p:cNvSpPr/>
          <p:nvPr/>
        </p:nvSpPr>
        <p:spPr>
          <a:xfrm>
            <a:off x="1027416" y="1890444"/>
            <a:ext cx="431514" cy="380143"/>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EB37BAB-3066-4139-98BE-1CBC78F07112}"/>
              </a:ext>
            </a:extLst>
          </p:cNvPr>
          <p:cNvSpPr txBox="1"/>
          <p:nvPr/>
        </p:nvSpPr>
        <p:spPr>
          <a:xfrm>
            <a:off x="791110" y="2270585"/>
            <a:ext cx="1066318" cy="369332"/>
          </a:xfrm>
          <a:prstGeom prst="rect">
            <a:avLst/>
          </a:prstGeom>
          <a:noFill/>
        </p:spPr>
        <p:txBody>
          <a:bodyPr wrap="none" rtlCol="0">
            <a:spAutoFit/>
          </a:bodyPr>
          <a:lstStyle/>
          <a:p>
            <a:r>
              <a:rPr lang="en-US" dirty="0">
                <a:solidFill>
                  <a:srgbClr val="FF0000"/>
                </a:solidFill>
              </a:rPr>
              <a:t>Source 2</a:t>
            </a:r>
          </a:p>
        </p:txBody>
      </p:sp>
      <p:sp>
        <p:nvSpPr>
          <p:cNvPr id="8" name="Взрыв: 14 точек 7">
            <a:extLst>
              <a:ext uri="{FF2B5EF4-FFF2-40B4-BE49-F238E27FC236}">
                <a16:creationId xmlns:a16="http://schemas.microsoft.com/office/drawing/2014/main" id="{B89C6E3A-015F-4607-8159-56E8437C82BC}"/>
              </a:ext>
            </a:extLst>
          </p:cNvPr>
          <p:cNvSpPr/>
          <p:nvPr/>
        </p:nvSpPr>
        <p:spPr>
          <a:xfrm>
            <a:off x="5286536" y="4623916"/>
            <a:ext cx="431514" cy="380143"/>
          </a:xfrm>
          <a:prstGeom prst="irregularSeal2">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F389C1D-D04A-42F3-85D7-9ECBAF196C07}"/>
              </a:ext>
            </a:extLst>
          </p:cNvPr>
          <p:cNvSpPr txBox="1"/>
          <p:nvPr/>
        </p:nvSpPr>
        <p:spPr>
          <a:xfrm>
            <a:off x="5050230" y="5004057"/>
            <a:ext cx="1066318" cy="369332"/>
          </a:xfrm>
          <a:prstGeom prst="rect">
            <a:avLst/>
          </a:prstGeom>
          <a:noFill/>
        </p:spPr>
        <p:txBody>
          <a:bodyPr wrap="none" rtlCol="0">
            <a:spAutoFit/>
          </a:bodyPr>
          <a:lstStyle/>
          <a:p>
            <a:r>
              <a:rPr lang="en-US" dirty="0">
                <a:solidFill>
                  <a:srgbClr val="FF0000"/>
                </a:solidFill>
              </a:rPr>
              <a:t>Source 1</a:t>
            </a:r>
          </a:p>
        </p:txBody>
      </p:sp>
      <p:sp>
        <p:nvSpPr>
          <p:cNvPr id="10" name="Равнобедренный треугольник 9">
            <a:extLst>
              <a:ext uri="{FF2B5EF4-FFF2-40B4-BE49-F238E27FC236}">
                <a16:creationId xmlns:a16="http://schemas.microsoft.com/office/drawing/2014/main" id="{4245683E-56EB-4775-96D6-073ADEA3129C}"/>
              </a:ext>
            </a:extLst>
          </p:cNvPr>
          <p:cNvSpPr/>
          <p:nvPr/>
        </p:nvSpPr>
        <p:spPr>
          <a:xfrm flipV="1">
            <a:off x="6359703" y="4217541"/>
            <a:ext cx="236306" cy="215758"/>
          </a:xfrm>
          <a:prstGeom prs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EC9E188-8D77-455A-A06F-8B7217A7A3F7}"/>
              </a:ext>
            </a:extLst>
          </p:cNvPr>
          <p:cNvSpPr txBox="1"/>
          <p:nvPr/>
        </p:nvSpPr>
        <p:spPr>
          <a:xfrm>
            <a:off x="5913771" y="4433299"/>
            <a:ext cx="1364476" cy="369332"/>
          </a:xfrm>
          <a:prstGeom prst="rect">
            <a:avLst/>
          </a:prstGeom>
          <a:solidFill>
            <a:schemeClr val="bg1"/>
          </a:solidFill>
        </p:spPr>
        <p:txBody>
          <a:bodyPr wrap="none" rtlCol="0">
            <a:spAutoFit/>
          </a:bodyPr>
          <a:lstStyle/>
          <a:p>
            <a:r>
              <a:rPr lang="en-US" dirty="0">
                <a:solidFill>
                  <a:schemeClr val="bg2"/>
                </a:solidFill>
              </a:rPr>
              <a:t>Smart node</a:t>
            </a:r>
          </a:p>
        </p:txBody>
      </p:sp>
      <p:cxnSp>
        <p:nvCxnSpPr>
          <p:cNvPr id="13" name="Прямая со стрелкой 12">
            <a:extLst>
              <a:ext uri="{FF2B5EF4-FFF2-40B4-BE49-F238E27FC236}">
                <a16:creationId xmlns:a16="http://schemas.microsoft.com/office/drawing/2014/main" id="{8A8A8C4D-1256-4F5A-A50C-C62311686751}"/>
              </a:ext>
            </a:extLst>
          </p:cNvPr>
          <p:cNvCxnSpPr>
            <a:endCxn id="10" idx="1"/>
          </p:cNvCxnSpPr>
          <p:nvPr/>
        </p:nvCxnSpPr>
        <p:spPr>
          <a:xfrm flipV="1">
            <a:off x="5502293" y="4325420"/>
            <a:ext cx="916487" cy="477211"/>
          </a:xfrm>
          <a:prstGeom prst="straightConnector1">
            <a:avLst/>
          </a:prstGeom>
          <a:ln w="28575"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C189237-B9C5-43B7-BDEA-337723A8D9D5}"/>
              </a:ext>
            </a:extLst>
          </p:cNvPr>
          <p:cNvSpPr txBox="1"/>
          <p:nvPr/>
        </p:nvSpPr>
        <p:spPr>
          <a:xfrm>
            <a:off x="5355211" y="4105273"/>
            <a:ext cx="705642" cy="369332"/>
          </a:xfrm>
          <a:prstGeom prst="rect">
            <a:avLst/>
          </a:prstGeom>
          <a:solidFill>
            <a:schemeClr val="bg1"/>
          </a:solidFill>
        </p:spPr>
        <p:txBody>
          <a:bodyPr wrap="none" rtlCol="0">
            <a:spAutoFit/>
          </a:bodyPr>
          <a:lstStyle/>
          <a:p>
            <a:r>
              <a:rPr lang="en-US" dirty="0"/>
              <a:t>1.5m</a:t>
            </a:r>
          </a:p>
        </p:txBody>
      </p:sp>
      <p:cxnSp>
        <p:nvCxnSpPr>
          <p:cNvPr id="15" name="Прямая со стрелкой 14">
            <a:extLst>
              <a:ext uri="{FF2B5EF4-FFF2-40B4-BE49-F238E27FC236}">
                <a16:creationId xmlns:a16="http://schemas.microsoft.com/office/drawing/2014/main" id="{3DE88CD9-1F54-471D-BBC2-C68E13011916}"/>
              </a:ext>
            </a:extLst>
          </p:cNvPr>
          <p:cNvCxnSpPr>
            <a:cxnSpLocks/>
          </p:cNvCxnSpPr>
          <p:nvPr/>
        </p:nvCxnSpPr>
        <p:spPr>
          <a:xfrm>
            <a:off x="1324269" y="2080515"/>
            <a:ext cx="5153587" cy="2186376"/>
          </a:xfrm>
          <a:prstGeom prst="straightConnector1">
            <a:avLst/>
          </a:prstGeom>
          <a:ln w="28575"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BDAD15A-C881-4833-BFFC-93803E0BDFCA}"/>
              </a:ext>
            </a:extLst>
          </p:cNvPr>
          <p:cNvSpPr txBox="1"/>
          <p:nvPr/>
        </p:nvSpPr>
        <p:spPr>
          <a:xfrm>
            <a:off x="4058955" y="2807486"/>
            <a:ext cx="705642" cy="369332"/>
          </a:xfrm>
          <a:prstGeom prst="rect">
            <a:avLst/>
          </a:prstGeom>
          <a:solidFill>
            <a:schemeClr val="bg1"/>
          </a:solidFill>
        </p:spPr>
        <p:txBody>
          <a:bodyPr wrap="none" rtlCol="0">
            <a:spAutoFit/>
          </a:bodyPr>
          <a:lstStyle/>
          <a:p>
            <a:r>
              <a:rPr lang="ru-RU" dirty="0"/>
              <a:t>9</a:t>
            </a:r>
            <a:r>
              <a:rPr lang="en-US" dirty="0"/>
              <a:t>.</a:t>
            </a:r>
            <a:r>
              <a:rPr lang="ru-RU" dirty="0"/>
              <a:t>5</a:t>
            </a:r>
            <a:r>
              <a:rPr lang="en-US" dirty="0"/>
              <a:t>m</a:t>
            </a:r>
          </a:p>
        </p:txBody>
      </p:sp>
      <p:sp>
        <p:nvSpPr>
          <p:cNvPr id="24" name="TextBox 23">
            <a:extLst>
              <a:ext uri="{FF2B5EF4-FFF2-40B4-BE49-F238E27FC236}">
                <a16:creationId xmlns:a16="http://schemas.microsoft.com/office/drawing/2014/main" id="{05CFFB03-4862-4F45-BC80-90E9DE93CA2D}"/>
              </a:ext>
            </a:extLst>
          </p:cNvPr>
          <p:cNvSpPr txBox="1"/>
          <p:nvPr/>
        </p:nvSpPr>
        <p:spPr>
          <a:xfrm>
            <a:off x="9107322" y="838894"/>
            <a:ext cx="1875835" cy="369332"/>
          </a:xfrm>
          <a:prstGeom prst="rect">
            <a:avLst/>
          </a:prstGeom>
          <a:solidFill>
            <a:schemeClr val="bg1"/>
          </a:solidFill>
        </p:spPr>
        <p:txBody>
          <a:bodyPr wrap="none" rtlCol="0">
            <a:spAutoFit/>
          </a:bodyPr>
          <a:lstStyle/>
          <a:p>
            <a:r>
              <a:rPr lang="en-US" dirty="0">
                <a:solidFill>
                  <a:schemeClr val="bg2"/>
                </a:solidFill>
              </a:rPr>
              <a:t>Smart node v0.1</a:t>
            </a:r>
          </a:p>
        </p:txBody>
      </p:sp>
      <p:sp>
        <p:nvSpPr>
          <p:cNvPr id="25" name="TextBox 24">
            <a:extLst>
              <a:ext uri="{FF2B5EF4-FFF2-40B4-BE49-F238E27FC236}">
                <a16:creationId xmlns:a16="http://schemas.microsoft.com/office/drawing/2014/main" id="{2B37CB24-3149-4507-BE70-585DEFD35FE0}"/>
              </a:ext>
            </a:extLst>
          </p:cNvPr>
          <p:cNvSpPr txBox="1"/>
          <p:nvPr/>
        </p:nvSpPr>
        <p:spPr>
          <a:xfrm>
            <a:off x="9107322" y="3416157"/>
            <a:ext cx="1560042" cy="369332"/>
          </a:xfrm>
          <a:prstGeom prst="rect">
            <a:avLst/>
          </a:prstGeom>
          <a:noFill/>
        </p:spPr>
        <p:txBody>
          <a:bodyPr wrap="none" rtlCol="0">
            <a:spAutoFit/>
          </a:bodyPr>
          <a:lstStyle/>
          <a:p>
            <a:r>
              <a:rPr lang="en-US" dirty="0">
                <a:solidFill>
                  <a:srgbClr val="FF0000"/>
                </a:solidFill>
              </a:rPr>
              <a:t>Sound Source</a:t>
            </a:r>
          </a:p>
        </p:txBody>
      </p:sp>
      <p:pic>
        <p:nvPicPr>
          <p:cNvPr id="4" name="Picture 3">
            <a:extLst>
              <a:ext uri="{FF2B5EF4-FFF2-40B4-BE49-F238E27FC236}">
                <a16:creationId xmlns:a16="http://schemas.microsoft.com/office/drawing/2014/main" id="{E08190E5-165C-487C-A795-4403E8D7E3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59054" y="1410463"/>
            <a:ext cx="3655623" cy="1803457"/>
          </a:xfrm>
          <a:prstGeom prst="rect">
            <a:avLst/>
          </a:prstGeom>
        </p:spPr>
      </p:pic>
      <p:pic>
        <p:nvPicPr>
          <p:cNvPr id="18" name="Picture 17">
            <a:extLst>
              <a:ext uri="{FF2B5EF4-FFF2-40B4-BE49-F238E27FC236}">
                <a16:creationId xmlns:a16="http://schemas.microsoft.com/office/drawing/2014/main" id="{9B5AF424-4C1B-4F7A-8F60-8D9C1532098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5400000">
            <a:off x="8756165" y="3993826"/>
            <a:ext cx="2262928" cy="1939655"/>
          </a:xfrm>
          <a:prstGeom prst="rect">
            <a:avLst/>
          </a:prstGeom>
        </p:spPr>
      </p:pic>
      <p:sp>
        <p:nvSpPr>
          <p:cNvPr id="19" name="TextBox 18">
            <a:extLst>
              <a:ext uri="{FF2B5EF4-FFF2-40B4-BE49-F238E27FC236}">
                <a16:creationId xmlns:a16="http://schemas.microsoft.com/office/drawing/2014/main" id="{2798B107-B77B-49E3-82D1-6D063861B5C9}"/>
              </a:ext>
            </a:extLst>
          </p:cNvPr>
          <p:cNvSpPr txBox="1"/>
          <p:nvPr/>
        </p:nvSpPr>
        <p:spPr>
          <a:xfrm>
            <a:off x="8130012" y="1901253"/>
            <a:ext cx="527709" cy="369332"/>
          </a:xfrm>
          <a:prstGeom prst="rect">
            <a:avLst/>
          </a:prstGeom>
          <a:noFill/>
        </p:spPr>
        <p:txBody>
          <a:bodyPr wrap="none" rtlCol="0">
            <a:spAutoFit/>
          </a:bodyPr>
          <a:lstStyle/>
          <a:p>
            <a:r>
              <a:rPr lang="en-US" dirty="0">
                <a:solidFill>
                  <a:schemeClr val="bg2"/>
                </a:solidFill>
              </a:rPr>
              <a:t>Mic</a:t>
            </a:r>
          </a:p>
        </p:txBody>
      </p:sp>
      <p:sp>
        <p:nvSpPr>
          <p:cNvPr id="20" name="TextBox 19">
            <a:extLst>
              <a:ext uri="{FF2B5EF4-FFF2-40B4-BE49-F238E27FC236}">
                <a16:creationId xmlns:a16="http://schemas.microsoft.com/office/drawing/2014/main" id="{BE6DCB70-0240-407C-87B6-2A56154A6A06}"/>
              </a:ext>
            </a:extLst>
          </p:cNvPr>
          <p:cNvSpPr txBox="1"/>
          <p:nvPr/>
        </p:nvSpPr>
        <p:spPr>
          <a:xfrm>
            <a:off x="9443745" y="1347529"/>
            <a:ext cx="813428" cy="369332"/>
          </a:xfrm>
          <a:prstGeom prst="rect">
            <a:avLst/>
          </a:prstGeom>
          <a:noFill/>
        </p:spPr>
        <p:txBody>
          <a:bodyPr wrap="none" rtlCol="0">
            <a:spAutoFit/>
          </a:bodyPr>
          <a:lstStyle/>
          <a:p>
            <a:r>
              <a:rPr lang="en-US" dirty="0">
                <a:solidFill>
                  <a:schemeClr val="bg2"/>
                </a:solidFill>
              </a:rPr>
              <a:t>Power</a:t>
            </a:r>
          </a:p>
        </p:txBody>
      </p:sp>
      <p:sp>
        <p:nvSpPr>
          <p:cNvPr id="21" name="TextBox 20">
            <a:extLst>
              <a:ext uri="{FF2B5EF4-FFF2-40B4-BE49-F238E27FC236}">
                <a16:creationId xmlns:a16="http://schemas.microsoft.com/office/drawing/2014/main" id="{76ECA58E-2A6F-4CD3-8A30-B3FC3C321B7A}"/>
              </a:ext>
            </a:extLst>
          </p:cNvPr>
          <p:cNvSpPr txBox="1"/>
          <p:nvPr/>
        </p:nvSpPr>
        <p:spPr>
          <a:xfrm>
            <a:off x="10631467" y="3153722"/>
            <a:ext cx="1163139" cy="369332"/>
          </a:xfrm>
          <a:prstGeom prst="rect">
            <a:avLst/>
          </a:prstGeom>
          <a:noFill/>
        </p:spPr>
        <p:txBody>
          <a:bodyPr wrap="none" rtlCol="0">
            <a:spAutoFit/>
          </a:bodyPr>
          <a:lstStyle/>
          <a:p>
            <a:r>
              <a:rPr lang="en-US" dirty="0">
                <a:solidFill>
                  <a:schemeClr val="bg2"/>
                </a:solidFill>
              </a:rPr>
              <a:t>IoT board</a:t>
            </a:r>
          </a:p>
        </p:txBody>
      </p:sp>
    </p:spTree>
    <p:extLst>
      <p:ext uri="{BB962C8B-B14F-4D97-AF65-F5344CB8AC3E}">
        <p14:creationId xmlns:p14="http://schemas.microsoft.com/office/powerpoint/2010/main" val="194175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572E4-C1A3-4EA9-BAE5-441465FB099D}"/>
              </a:ext>
            </a:extLst>
          </p:cNvPr>
          <p:cNvSpPr>
            <a:spLocks noGrp="1"/>
          </p:cNvSpPr>
          <p:nvPr>
            <p:ph type="title"/>
          </p:nvPr>
        </p:nvSpPr>
        <p:spPr/>
        <p:txBody>
          <a:bodyPr/>
          <a:lstStyle/>
          <a:p>
            <a:r>
              <a:rPr lang="en-US" dirty="0"/>
              <a:t>Supplies – Preliminary experiment</a:t>
            </a:r>
          </a:p>
        </p:txBody>
      </p:sp>
      <p:pic>
        <p:nvPicPr>
          <p:cNvPr id="18" name="Picture 17">
            <a:extLst>
              <a:ext uri="{FF2B5EF4-FFF2-40B4-BE49-F238E27FC236}">
                <a16:creationId xmlns:a16="http://schemas.microsoft.com/office/drawing/2014/main" id="{14A1ED38-5195-4C57-809E-82AFDFC848A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09221" y="686751"/>
            <a:ext cx="8530509" cy="4680909"/>
          </a:xfrm>
          <a:prstGeom prst="rect">
            <a:avLst/>
          </a:prstGeom>
        </p:spPr>
      </p:pic>
      <p:sp>
        <p:nvSpPr>
          <p:cNvPr id="7" name="Прямоугольник 12">
            <a:extLst>
              <a:ext uri="{FF2B5EF4-FFF2-40B4-BE49-F238E27FC236}">
                <a16:creationId xmlns:a16="http://schemas.microsoft.com/office/drawing/2014/main" id="{6A5011B1-5C13-4D82-ABF3-42785A0F6A72}"/>
              </a:ext>
            </a:extLst>
          </p:cNvPr>
          <p:cNvSpPr/>
          <p:nvPr/>
        </p:nvSpPr>
        <p:spPr>
          <a:xfrm>
            <a:off x="1170204" y="5410438"/>
            <a:ext cx="10008542" cy="523220"/>
          </a:xfrm>
          <a:prstGeom prst="rect">
            <a:avLst/>
          </a:prstGeom>
        </p:spPr>
        <p:txBody>
          <a:bodyPr wrap="square"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1000"/>
              </a:spcAft>
            </a:pPr>
            <a:r>
              <a:rPr lang="en-US" sz="1400" i="1" dirty="0">
                <a:solidFill>
                  <a:srgbClr val="44546A"/>
                </a:solidFill>
                <a:latin typeface="Calibri"/>
                <a:ea typeface="Calibri" panose="020F0502020204030204" pitchFamily="34" charset="0"/>
                <a:cs typeface="Times New Roman"/>
              </a:rPr>
              <a:t>The recording of two balloon explosions with a ESP32 device and an external microphone. Microphone has two outputs – the raw output, and an output from an integrated circuit, which removes the noise and integrates the signal energy.</a:t>
            </a:r>
            <a:endParaRPr lang="ru-RU" sz="1400" i="1" dirty="0">
              <a:solidFill>
                <a:srgbClr val="44546A"/>
              </a:solidFill>
              <a:latin typeface="Calibri"/>
              <a:ea typeface="Calibri" panose="020F0502020204030204" pitchFamily="34" charset="0"/>
              <a:cs typeface="Times New Roman"/>
            </a:endParaRPr>
          </a:p>
        </p:txBody>
      </p:sp>
      <p:sp>
        <p:nvSpPr>
          <p:cNvPr id="4" name="TextBox 3">
            <a:extLst>
              <a:ext uri="{FF2B5EF4-FFF2-40B4-BE49-F238E27FC236}">
                <a16:creationId xmlns:a16="http://schemas.microsoft.com/office/drawing/2014/main" id="{4181D1D8-1928-4D5D-B750-D2BB48125ED2}"/>
              </a:ext>
            </a:extLst>
          </p:cNvPr>
          <p:cNvSpPr txBox="1"/>
          <p:nvPr/>
        </p:nvSpPr>
        <p:spPr>
          <a:xfrm>
            <a:off x="7295393" y="5102661"/>
            <a:ext cx="2562336" cy="307777"/>
          </a:xfrm>
          <a:prstGeom prst="rect">
            <a:avLst/>
          </a:prstGeom>
          <a:noFill/>
        </p:spPr>
        <p:txBody>
          <a:bodyPr wrap="square" rtlCol="0">
            <a:spAutoFit/>
          </a:bodyPr>
          <a:lstStyle/>
          <a:p>
            <a:r>
              <a:rPr lang="en-US" sz="1400" dirty="0"/>
              <a:t>Sample rate approx. 1000 Hz</a:t>
            </a:r>
          </a:p>
        </p:txBody>
      </p:sp>
      <p:sp>
        <p:nvSpPr>
          <p:cNvPr id="6" name="TextBox 5">
            <a:extLst>
              <a:ext uri="{FF2B5EF4-FFF2-40B4-BE49-F238E27FC236}">
                <a16:creationId xmlns:a16="http://schemas.microsoft.com/office/drawing/2014/main" id="{8DD0C63E-288F-4D5B-9FB7-E87A09CAE096}"/>
              </a:ext>
            </a:extLst>
          </p:cNvPr>
          <p:cNvSpPr txBox="1"/>
          <p:nvPr/>
        </p:nvSpPr>
        <p:spPr>
          <a:xfrm>
            <a:off x="4180611" y="2008428"/>
            <a:ext cx="977016" cy="307777"/>
          </a:xfrm>
          <a:prstGeom prst="rect">
            <a:avLst/>
          </a:prstGeom>
          <a:noFill/>
        </p:spPr>
        <p:txBody>
          <a:bodyPr wrap="square" rtlCol="0">
            <a:spAutoFit/>
          </a:bodyPr>
          <a:lstStyle/>
          <a:p>
            <a:r>
              <a:rPr lang="en-US" sz="1400" dirty="0">
                <a:solidFill>
                  <a:srgbClr val="FF0000"/>
                </a:solidFill>
              </a:rPr>
              <a:t>Source 1</a:t>
            </a:r>
          </a:p>
        </p:txBody>
      </p:sp>
      <p:sp>
        <p:nvSpPr>
          <p:cNvPr id="8" name="TextBox 7">
            <a:extLst>
              <a:ext uri="{FF2B5EF4-FFF2-40B4-BE49-F238E27FC236}">
                <a16:creationId xmlns:a16="http://schemas.microsoft.com/office/drawing/2014/main" id="{84D9A8D6-991D-47DB-A37F-3CFBBCC0670A}"/>
              </a:ext>
            </a:extLst>
          </p:cNvPr>
          <p:cNvSpPr txBox="1"/>
          <p:nvPr/>
        </p:nvSpPr>
        <p:spPr>
          <a:xfrm>
            <a:off x="7295393" y="2008427"/>
            <a:ext cx="977016" cy="307777"/>
          </a:xfrm>
          <a:prstGeom prst="rect">
            <a:avLst/>
          </a:prstGeom>
          <a:noFill/>
        </p:spPr>
        <p:txBody>
          <a:bodyPr wrap="square" rtlCol="0">
            <a:spAutoFit/>
          </a:bodyPr>
          <a:lstStyle/>
          <a:p>
            <a:r>
              <a:rPr lang="en-US" sz="1400" dirty="0">
                <a:solidFill>
                  <a:srgbClr val="FF0000"/>
                </a:solidFill>
              </a:rPr>
              <a:t>Source 2</a:t>
            </a:r>
          </a:p>
        </p:txBody>
      </p:sp>
      <p:sp>
        <p:nvSpPr>
          <p:cNvPr id="2" name="Овал 1">
            <a:extLst>
              <a:ext uri="{FF2B5EF4-FFF2-40B4-BE49-F238E27FC236}">
                <a16:creationId xmlns:a16="http://schemas.microsoft.com/office/drawing/2014/main" id="{B8542B83-FA32-41D6-A93A-DBE709FE2437}"/>
              </a:ext>
            </a:extLst>
          </p:cNvPr>
          <p:cNvSpPr/>
          <p:nvPr/>
        </p:nvSpPr>
        <p:spPr>
          <a:xfrm>
            <a:off x="3657600" y="3092521"/>
            <a:ext cx="523011" cy="307777"/>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E5ABEE-5789-4375-BD9C-F146DA5298AF}"/>
              </a:ext>
            </a:extLst>
          </p:cNvPr>
          <p:cNvSpPr txBox="1"/>
          <p:nvPr/>
        </p:nvSpPr>
        <p:spPr>
          <a:xfrm>
            <a:off x="4180610" y="3060835"/>
            <a:ext cx="1572917" cy="307777"/>
          </a:xfrm>
          <a:prstGeom prst="rect">
            <a:avLst/>
          </a:prstGeom>
          <a:noFill/>
        </p:spPr>
        <p:txBody>
          <a:bodyPr wrap="square" rtlCol="0">
            <a:spAutoFit/>
          </a:bodyPr>
          <a:lstStyle/>
          <a:p>
            <a:r>
              <a:rPr lang="en-US" sz="1400" dirty="0">
                <a:solidFill>
                  <a:srgbClr val="FF0000"/>
                </a:solidFill>
              </a:rPr>
              <a:t>Clear first break</a:t>
            </a:r>
          </a:p>
        </p:txBody>
      </p:sp>
      <p:cxnSp>
        <p:nvCxnSpPr>
          <p:cNvPr id="10" name="Прямая со стрелкой 9">
            <a:extLst>
              <a:ext uri="{FF2B5EF4-FFF2-40B4-BE49-F238E27FC236}">
                <a16:creationId xmlns:a16="http://schemas.microsoft.com/office/drawing/2014/main" id="{1ABA4B2E-35CA-45B7-882C-908378612277}"/>
              </a:ext>
            </a:extLst>
          </p:cNvPr>
          <p:cNvCxnSpPr>
            <a:cxnSpLocks/>
          </p:cNvCxnSpPr>
          <p:nvPr/>
        </p:nvCxnSpPr>
        <p:spPr>
          <a:xfrm>
            <a:off x="4767209" y="4257933"/>
            <a:ext cx="1078787" cy="0"/>
          </a:xfrm>
          <a:prstGeom prst="straightConnector1">
            <a:avLst/>
          </a:prstGeom>
          <a:ln w="28575"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00F09C9-C8E7-4C9E-9718-E9770DB2DFD6}"/>
              </a:ext>
            </a:extLst>
          </p:cNvPr>
          <p:cNvSpPr txBox="1"/>
          <p:nvPr/>
        </p:nvSpPr>
        <p:spPr>
          <a:xfrm>
            <a:off x="4961796" y="3906470"/>
            <a:ext cx="689612" cy="307777"/>
          </a:xfrm>
          <a:prstGeom prst="rect">
            <a:avLst/>
          </a:prstGeom>
          <a:solidFill>
            <a:schemeClr val="bg1"/>
          </a:solidFill>
        </p:spPr>
        <p:txBody>
          <a:bodyPr wrap="none" rtlCol="0">
            <a:spAutoFit/>
          </a:bodyPr>
          <a:lstStyle/>
          <a:p>
            <a:r>
              <a:rPr lang="en-US" sz="1400" dirty="0"/>
              <a:t>200ms</a:t>
            </a:r>
          </a:p>
        </p:txBody>
      </p:sp>
    </p:spTree>
    <p:extLst>
      <p:ext uri="{BB962C8B-B14F-4D97-AF65-F5344CB8AC3E}">
        <p14:creationId xmlns:p14="http://schemas.microsoft.com/office/powerpoint/2010/main" val="387706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3E7DE635-D266-4889-9EA0-70FF970B044F}"/>
              </a:ext>
            </a:extLst>
          </p:cNvPr>
          <p:cNvSpPr>
            <a:spLocks noGrp="1"/>
          </p:cNvSpPr>
          <p:nvPr>
            <p:ph idx="1"/>
          </p:nvPr>
        </p:nvSpPr>
        <p:spPr>
          <a:xfrm>
            <a:off x="593081" y="1098862"/>
            <a:ext cx="11005837" cy="4948341"/>
          </a:xfrm>
        </p:spPr>
        <p:txBody>
          <a:bodyPr/>
          <a:lstStyle/>
          <a:p>
            <a:pPr marL="0" indent="0">
              <a:buNone/>
            </a:pPr>
            <a:r>
              <a:rPr lang="en-US" sz="1800" dirty="0"/>
              <a:t>Traditional seismic acquisition uses wired systems. Wires complicate the acquisition process.</a:t>
            </a:r>
          </a:p>
          <a:p>
            <a:pPr marL="0" indent="0">
              <a:buNone/>
            </a:pPr>
            <a:r>
              <a:rPr lang="en-US" sz="1800" dirty="0"/>
              <a:t>Modern onshore seismic acquisition needs flexible wireless system that will:</a:t>
            </a:r>
          </a:p>
          <a:p>
            <a:r>
              <a:rPr lang="en-US" sz="1800" dirty="0"/>
              <a:t>Simplify the equipment layout for seismic surveys</a:t>
            </a:r>
          </a:p>
          <a:p>
            <a:r>
              <a:rPr lang="en-US" sz="1800" dirty="0"/>
              <a:t>Allow easy quality control</a:t>
            </a:r>
          </a:p>
          <a:p>
            <a:r>
              <a:rPr lang="en-US" sz="1800" dirty="0"/>
              <a:t>Be energy-efficient</a:t>
            </a:r>
          </a:p>
          <a:p>
            <a:r>
              <a:rPr lang="en-US" sz="1800" dirty="0"/>
              <a:t>Provide some </a:t>
            </a:r>
            <a:r>
              <a:rPr lang="en-US" sz="1800" b="1" dirty="0"/>
              <a:t>internal data preprocessing</a:t>
            </a:r>
          </a:p>
        </p:txBody>
      </p:sp>
      <p:sp>
        <p:nvSpPr>
          <p:cNvPr id="3" name="Заголовок 2">
            <a:extLst>
              <a:ext uri="{FF2B5EF4-FFF2-40B4-BE49-F238E27FC236}">
                <a16:creationId xmlns:a16="http://schemas.microsoft.com/office/drawing/2014/main" id="{65943A26-A4B4-49C3-8B33-82DF0993FB24}"/>
              </a:ext>
            </a:extLst>
          </p:cNvPr>
          <p:cNvSpPr>
            <a:spLocks noGrp="1"/>
          </p:cNvSpPr>
          <p:nvPr>
            <p:ph type="title"/>
          </p:nvPr>
        </p:nvSpPr>
        <p:spPr/>
        <p:txBody>
          <a:bodyPr/>
          <a:lstStyle/>
          <a:p>
            <a:r>
              <a:rPr lang="en-US" dirty="0"/>
              <a:t>Motivation – seismic acquisition</a:t>
            </a:r>
          </a:p>
        </p:txBody>
      </p:sp>
      <p:pic>
        <p:nvPicPr>
          <p:cNvPr id="22" name="Picture 21">
            <a:extLst>
              <a:ext uri="{FF2B5EF4-FFF2-40B4-BE49-F238E27FC236}">
                <a16:creationId xmlns:a16="http://schemas.microsoft.com/office/drawing/2014/main" id="{878D25A0-5B86-4ECB-96B2-43155F7E0D73}"/>
              </a:ext>
            </a:extLst>
          </p:cNvPr>
          <p:cNvPicPr>
            <a:picLocks noChangeAspect="1"/>
          </p:cNvPicPr>
          <p:nvPr/>
        </p:nvPicPr>
        <p:blipFill>
          <a:blip r:embed="rId2"/>
          <a:stretch>
            <a:fillRect/>
          </a:stretch>
        </p:blipFill>
        <p:spPr>
          <a:xfrm>
            <a:off x="699562" y="3286277"/>
            <a:ext cx="5434688" cy="2785277"/>
          </a:xfrm>
          <a:prstGeom prst="rect">
            <a:avLst/>
          </a:prstGeom>
        </p:spPr>
      </p:pic>
      <p:pic>
        <p:nvPicPr>
          <p:cNvPr id="5" name="Picture 4">
            <a:extLst>
              <a:ext uri="{FF2B5EF4-FFF2-40B4-BE49-F238E27FC236}">
                <a16:creationId xmlns:a16="http://schemas.microsoft.com/office/drawing/2014/main" id="{DBCF612F-3A80-4BB5-9A22-BF8A0F9C473A}"/>
              </a:ext>
            </a:extLst>
          </p:cNvPr>
          <p:cNvPicPr>
            <a:picLocks noChangeAspect="1"/>
          </p:cNvPicPr>
          <p:nvPr/>
        </p:nvPicPr>
        <p:blipFill rotWithShape="1">
          <a:blip r:embed="rId3"/>
          <a:srcRect b="27118"/>
          <a:stretch/>
        </p:blipFill>
        <p:spPr>
          <a:xfrm>
            <a:off x="7022407" y="2024513"/>
            <a:ext cx="4028075" cy="2199142"/>
          </a:xfrm>
          <a:prstGeom prst="rect">
            <a:avLst/>
          </a:prstGeom>
        </p:spPr>
      </p:pic>
      <p:sp>
        <p:nvSpPr>
          <p:cNvPr id="7" name="Content Placeholder 1">
            <a:extLst>
              <a:ext uri="{FF2B5EF4-FFF2-40B4-BE49-F238E27FC236}">
                <a16:creationId xmlns:a16="http://schemas.microsoft.com/office/drawing/2014/main" id="{AC11E36B-38FA-4ACB-9494-6DB8B7C0F566}"/>
              </a:ext>
            </a:extLst>
          </p:cNvPr>
          <p:cNvSpPr txBox="1">
            <a:spLocks/>
          </p:cNvSpPr>
          <p:nvPr/>
        </p:nvSpPr>
        <p:spPr>
          <a:xfrm>
            <a:off x="6847531" y="4549851"/>
            <a:ext cx="2050341" cy="479502"/>
          </a:xfrm>
          <a:prstGeom prst="rect">
            <a:avLst/>
          </a:prstGeom>
          <a:noFill/>
        </p:spPr>
        <p:txBody>
          <a:bodyPr vert="horz" lIns="0" tIns="45720" rIns="0" bIns="45720" rtlCol="0">
            <a:noAutofit/>
          </a:bodyPr>
          <a:lstStyle>
            <a:lvl1pPr marL="230188" indent="-230188" algn="l" defTabSz="457200" rtl="0" eaLnBrk="1" latinLnBrk="0" hangingPunct="1">
              <a:spcBef>
                <a:spcPts val="600"/>
              </a:spcBef>
              <a:buFont typeface="Arial"/>
              <a:buChar char="•"/>
              <a:defRPr sz="1600" kern="1200">
                <a:solidFill>
                  <a:schemeClr val="tx1"/>
                </a:solidFill>
                <a:latin typeface="+mn-lt"/>
                <a:ea typeface="+mn-ea"/>
                <a:cs typeface="+mn-cs"/>
              </a:defRPr>
            </a:lvl1pPr>
            <a:lvl2pPr marL="454025" indent="-223838" algn="l" defTabSz="457200" rtl="0" eaLnBrk="1" latinLnBrk="0" hangingPunct="1">
              <a:spcBef>
                <a:spcPts val="600"/>
              </a:spcBef>
              <a:buFont typeface="Lucida Grande"/>
              <a:buChar char="-"/>
              <a:defRPr sz="1600" kern="1200">
                <a:solidFill>
                  <a:schemeClr val="tx1"/>
                </a:solidFill>
                <a:latin typeface="+mn-lt"/>
                <a:ea typeface="+mn-ea"/>
                <a:cs typeface="+mn-cs"/>
              </a:defRPr>
            </a:lvl2pPr>
            <a:lvl3pPr marL="684213" indent="-230188" algn="l" defTabSz="457200" rtl="0" eaLnBrk="1" latinLnBrk="0" hangingPunct="1">
              <a:spcBef>
                <a:spcPts val="600"/>
              </a:spcBef>
              <a:buFont typeface="Arial"/>
              <a:buChar char="•"/>
              <a:defRPr sz="1600" kern="1200">
                <a:solidFill>
                  <a:schemeClr val="tx1"/>
                </a:solidFill>
                <a:latin typeface="+mn-lt"/>
                <a:ea typeface="+mn-ea"/>
                <a:cs typeface="+mn-cs"/>
              </a:defRPr>
            </a:lvl3pPr>
            <a:lvl4pPr marL="914400" indent="-230188" algn="l" defTabSz="457200" rtl="0" eaLnBrk="1" latinLnBrk="0" hangingPunct="1">
              <a:spcBef>
                <a:spcPts val="600"/>
              </a:spcBef>
              <a:buFont typeface="Lucida Grande"/>
              <a:buChar char="-"/>
              <a:defRPr sz="1600" kern="1200">
                <a:solidFill>
                  <a:schemeClr val="tx1"/>
                </a:solidFill>
                <a:latin typeface="+mn-lt"/>
                <a:ea typeface="+mn-ea"/>
                <a:cs typeface="+mn-cs"/>
              </a:defRPr>
            </a:lvl4pPr>
            <a:lvl5pPr marL="1144588" indent="-230188" algn="l" defTabSz="457200" rtl="0" eaLnBrk="1" latinLnBrk="0" hangingPunct="1">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000" dirty="0"/>
              <a:t>Too many wires!</a:t>
            </a:r>
            <a:endParaRPr lang="en-US" sz="2000" dirty="0">
              <a:solidFill>
                <a:srgbClr val="00A3E0"/>
              </a:solidFill>
              <a:latin typeface="Cambria" panose="02040503050406030204" pitchFamily="18" charset="0"/>
            </a:endParaRPr>
          </a:p>
          <a:p>
            <a:pPr marL="0" indent="0">
              <a:buFont typeface="Arial"/>
              <a:buNone/>
            </a:pPr>
            <a:endParaRPr lang="en-US" sz="2000" dirty="0"/>
          </a:p>
        </p:txBody>
      </p:sp>
      <p:sp>
        <p:nvSpPr>
          <p:cNvPr id="9" name="Content Placeholder 1">
            <a:extLst>
              <a:ext uri="{FF2B5EF4-FFF2-40B4-BE49-F238E27FC236}">
                <a16:creationId xmlns:a16="http://schemas.microsoft.com/office/drawing/2014/main" id="{2E0BEF09-B80E-4546-B2B7-C32AD444553A}"/>
              </a:ext>
            </a:extLst>
          </p:cNvPr>
          <p:cNvSpPr txBox="1">
            <a:spLocks/>
          </p:cNvSpPr>
          <p:nvPr/>
        </p:nvSpPr>
        <p:spPr>
          <a:xfrm>
            <a:off x="593081" y="6227211"/>
            <a:ext cx="11152754" cy="356148"/>
          </a:xfrm>
          <a:prstGeom prst="rect">
            <a:avLst/>
          </a:prstGeom>
          <a:noFill/>
        </p:spPr>
        <p:txBody>
          <a:bodyPr vert="horz" lIns="0" tIns="45720" rIns="0" bIns="45720" rtlCol="0">
            <a:noAutofit/>
          </a:bodyPr>
          <a:lstStyle>
            <a:lvl1pPr marL="230188" indent="-230188" algn="l" defTabSz="457200" rtl="0" eaLnBrk="1" latinLnBrk="0" hangingPunct="1">
              <a:spcBef>
                <a:spcPts val="600"/>
              </a:spcBef>
              <a:buFont typeface="Arial"/>
              <a:buChar char="•"/>
              <a:defRPr sz="1600" kern="1200">
                <a:solidFill>
                  <a:schemeClr val="tx1"/>
                </a:solidFill>
                <a:latin typeface="+mn-lt"/>
                <a:ea typeface="+mn-ea"/>
                <a:cs typeface="+mn-cs"/>
              </a:defRPr>
            </a:lvl1pPr>
            <a:lvl2pPr marL="454025" indent="-223838" algn="l" defTabSz="457200" rtl="0" eaLnBrk="1" latinLnBrk="0" hangingPunct="1">
              <a:spcBef>
                <a:spcPts val="600"/>
              </a:spcBef>
              <a:buFont typeface="Lucida Grande"/>
              <a:buChar char="-"/>
              <a:defRPr sz="1600" kern="1200">
                <a:solidFill>
                  <a:schemeClr val="tx1"/>
                </a:solidFill>
                <a:latin typeface="+mn-lt"/>
                <a:ea typeface="+mn-ea"/>
                <a:cs typeface="+mn-cs"/>
              </a:defRPr>
            </a:lvl2pPr>
            <a:lvl3pPr marL="684213" indent="-230188" algn="l" defTabSz="457200" rtl="0" eaLnBrk="1" latinLnBrk="0" hangingPunct="1">
              <a:spcBef>
                <a:spcPts val="600"/>
              </a:spcBef>
              <a:buFont typeface="Arial"/>
              <a:buChar char="•"/>
              <a:defRPr sz="1600" kern="1200">
                <a:solidFill>
                  <a:schemeClr val="tx1"/>
                </a:solidFill>
                <a:latin typeface="+mn-lt"/>
                <a:ea typeface="+mn-ea"/>
                <a:cs typeface="+mn-cs"/>
              </a:defRPr>
            </a:lvl3pPr>
            <a:lvl4pPr marL="914400" indent="-230188" algn="l" defTabSz="457200" rtl="0" eaLnBrk="1" latinLnBrk="0" hangingPunct="1">
              <a:spcBef>
                <a:spcPts val="600"/>
              </a:spcBef>
              <a:buFont typeface="Lucida Grande"/>
              <a:buChar char="-"/>
              <a:defRPr sz="1600" kern="1200">
                <a:solidFill>
                  <a:schemeClr val="tx1"/>
                </a:solidFill>
                <a:latin typeface="+mn-lt"/>
                <a:ea typeface="+mn-ea"/>
                <a:cs typeface="+mn-cs"/>
              </a:defRPr>
            </a:lvl4pPr>
            <a:lvl5pPr marL="1144588" indent="-230188" algn="l" defTabSz="457200" rtl="0" eaLnBrk="1" latinLnBrk="0" hangingPunct="1">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Figure sources: geologylearn.blogspot.com/, </a:t>
            </a:r>
            <a:r>
              <a:rPr lang="en-US" sz="1200" dirty="0">
                <a:hlinkClick r:id="rId4"/>
              </a:rPr>
              <a:t>inovageo.com/products/quantum</a:t>
            </a:r>
            <a:r>
              <a:rPr lang="en-US" sz="1200" dirty="0"/>
              <a:t>  </a:t>
            </a:r>
          </a:p>
          <a:p>
            <a:pPr marL="0" indent="0">
              <a:buNone/>
            </a:pPr>
            <a:endParaRPr lang="en-US" sz="1200" dirty="0"/>
          </a:p>
        </p:txBody>
      </p:sp>
      <p:pic>
        <p:nvPicPr>
          <p:cNvPr id="11" name="Picture 10">
            <a:extLst>
              <a:ext uri="{FF2B5EF4-FFF2-40B4-BE49-F238E27FC236}">
                <a16:creationId xmlns:a16="http://schemas.microsoft.com/office/drawing/2014/main" id="{65ABC4B7-3802-47A5-8F17-880BF3E12EC9}"/>
              </a:ext>
            </a:extLst>
          </p:cNvPr>
          <p:cNvPicPr>
            <a:picLocks noChangeAspect="1"/>
          </p:cNvPicPr>
          <p:nvPr/>
        </p:nvPicPr>
        <p:blipFill>
          <a:blip r:embed="rId5"/>
          <a:stretch>
            <a:fillRect/>
          </a:stretch>
        </p:blipFill>
        <p:spPr>
          <a:xfrm>
            <a:off x="9600658" y="4403663"/>
            <a:ext cx="1667891" cy="1667891"/>
          </a:xfrm>
          <a:prstGeom prst="rect">
            <a:avLst/>
          </a:prstGeom>
        </p:spPr>
      </p:pic>
      <p:cxnSp>
        <p:nvCxnSpPr>
          <p:cNvPr id="6" name="Straight Arrow Connector 5">
            <a:extLst>
              <a:ext uri="{FF2B5EF4-FFF2-40B4-BE49-F238E27FC236}">
                <a16:creationId xmlns:a16="http://schemas.microsoft.com/office/drawing/2014/main" id="{D9C3581C-19B1-4228-AEF6-B5A71B376FD0}"/>
              </a:ext>
            </a:extLst>
          </p:cNvPr>
          <p:cNvCxnSpPr>
            <a:cxnSpLocks/>
          </p:cNvCxnSpPr>
          <p:nvPr/>
        </p:nvCxnSpPr>
        <p:spPr>
          <a:xfrm flipV="1">
            <a:off x="7872702" y="4073908"/>
            <a:ext cx="235657" cy="479503"/>
          </a:xfrm>
          <a:prstGeom prst="straightConnector1">
            <a:avLst/>
          </a:prstGeom>
          <a:ln w="66675">
            <a:tailEnd type="triangle"/>
          </a:ln>
        </p:spPr>
        <p:style>
          <a:lnRef idx="1">
            <a:schemeClr val="accent4"/>
          </a:lnRef>
          <a:fillRef idx="0">
            <a:schemeClr val="accent4"/>
          </a:fillRef>
          <a:effectRef idx="0">
            <a:schemeClr val="accent4"/>
          </a:effectRef>
          <a:fontRef idx="minor">
            <a:schemeClr val="tx1"/>
          </a:fontRef>
        </p:style>
      </p:cxnSp>
      <p:sp>
        <p:nvSpPr>
          <p:cNvPr id="12" name="Content Placeholder 1">
            <a:extLst>
              <a:ext uri="{FF2B5EF4-FFF2-40B4-BE49-F238E27FC236}">
                <a16:creationId xmlns:a16="http://schemas.microsoft.com/office/drawing/2014/main" id="{D6FA3D21-8D95-482A-9D67-6C1637EE657C}"/>
              </a:ext>
            </a:extLst>
          </p:cNvPr>
          <p:cNvSpPr txBox="1">
            <a:spLocks/>
          </p:cNvSpPr>
          <p:nvPr/>
        </p:nvSpPr>
        <p:spPr>
          <a:xfrm>
            <a:off x="6804167" y="5481463"/>
            <a:ext cx="2050341" cy="479502"/>
          </a:xfrm>
          <a:prstGeom prst="rect">
            <a:avLst/>
          </a:prstGeom>
          <a:noFill/>
        </p:spPr>
        <p:txBody>
          <a:bodyPr vert="horz" lIns="0" tIns="45720" rIns="0" bIns="45720" rtlCol="0">
            <a:noAutofit/>
          </a:bodyPr>
          <a:lstStyle>
            <a:lvl1pPr marL="230188" indent="-230188" algn="l" defTabSz="457200" rtl="0" eaLnBrk="1" latinLnBrk="0" hangingPunct="1">
              <a:spcBef>
                <a:spcPts val="600"/>
              </a:spcBef>
              <a:buFont typeface="Arial"/>
              <a:buChar char="•"/>
              <a:defRPr sz="1600" kern="1200">
                <a:solidFill>
                  <a:schemeClr val="tx1"/>
                </a:solidFill>
                <a:latin typeface="+mn-lt"/>
                <a:ea typeface="+mn-ea"/>
                <a:cs typeface="+mn-cs"/>
              </a:defRPr>
            </a:lvl1pPr>
            <a:lvl2pPr marL="454025" indent="-223838" algn="l" defTabSz="457200" rtl="0" eaLnBrk="1" latinLnBrk="0" hangingPunct="1">
              <a:spcBef>
                <a:spcPts val="600"/>
              </a:spcBef>
              <a:buFont typeface="Lucida Grande"/>
              <a:buChar char="-"/>
              <a:defRPr sz="1600" kern="1200">
                <a:solidFill>
                  <a:schemeClr val="tx1"/>
                </a:solidFill>
                <a:latin typeface="+mn-lt"/>
                <a:ea typeface="+mn-ea"/>
                <a:cs typeface="+mn-cs"/>
              </a:defRPr>
            </a:lvl2pPr>
            <a:lvl3pPr marL="684213" indent="-230188" algn="l" defTabSz="457200" rtl="0" eaLnBrk="1" latinLnBrk="0" hangingPunct="1">
              <a:spcBef>
                <a:spcPts val="600"/>
              </a:spcBef>
              <a:buFont typeface="Arial"/>
              <a:buChar char="•"/>
              <a:defRPr sz="1600" kern="1200">
                <a:solidFill>
                  <a:schemeClr val="tx1"/>
                </a:solidFill>
                <a:latin typeface="+mn-lt"/>
                <a:ea typeface="+mn-ea"/>
                <a:cs typeface="+mn-cs"/>
              </a:defRPr>
            </a:lvl3pPr>
            <a:lvl4pPr marL="914400" indent="-230188" algn="l" defTabSz="457200" rtl="0" eaLnBrk="1" latinLnBrk="0" hangingPunct="1">
              <a:spcBef>
                <a:spcPts val="600"/>
              </a:spcBef>
              <a:buFont typeface="Lucida Grande"/>
              <a:buChar char="-"/>
              <a:defRPr sz="1600" kern="1200">
                <a:solidFill>
                  <a:schemeClr val="tx1"/>
                </a:solidFill>
                <a:latin typeface="+mn-lt"/>
                <a:ea typeface="+mn-ea"/>
                <a:cs typeface="+mn-cs"/>
              </a:defRPr>
            </a:lvl4pPr>
            <a:lvl5pPr marL="1144588" indent="-230188" algn="l" defTabSz="457200" rtl="0" eaLnBrk="1" latinLnBrk="0" hangingPunct="1">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000" dirty="0"/>
              <a:t>Going wireless is a solution!</a:t>
            </a:r>
            <a:endParaRPr lang="en-US" sz="2000" dirty="0">
              <a:solidFill>
                <a:srgbClr val="00A3E0"/>
              </a:solidFill>
              <a:latin typeface="Cambria" panose="02040503050406030204" pitchFamily="18" charset="0"/>
            </a:endParaRPr>
          </a:p>
        </p:txBody>
      </p:sp>
      <p:cxnSp>
        <p:nvCxnSpPr>
          <p:cNvPr id="13" name="Straight Arrow Connector 12">
            <a:extLst>
              <a:ext uri="{FF2B5EF4-FFF2-40B4-BE49-F238E27FC236}">
                <a16:creationId xmlns:a16="http://schemas.microsoft.com/office/drawing/2014/main" id="{22048850-60FA-46C0-B934-B8C11AFB6577}"/>
              </a:ext>
            </a:extLst>
          </p:cNvPr>
          <p:cNvCxnSpPr>
            <a:cxnSpLocks/>
          </p:cNvCxnSpPr>
          <p:nvPr/>
        </p:nvCxnSpPr>
        <p:spPr>
          <a:xfrm flipV="1">
            <a:off x="8897872" y="5301456"/>
            <a:ext cx="1119431" cy="310589"/>
          </a:xfrm>
          <a:prstGeom prst="straightConnector1">
            <a:avLst/>
          </a:prstGeom>
          <a:ln w="666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9352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572E4-C1A3-4EA9-BAE5-441465FB099D}"/>
              </a:ext>
            </a:extLst>
          </p:cNvPr>
          <p:cNvSpPr>
            <a:spLocks noGrp="1"/>
          </p:cNvSpPr>
          <p:nvPr>
            <p:ph type="title"/>
          </p:nvPr>
        </p:nvSpPr>
        <p:spPr/>
        <p:txBody>
          <a:bodyPr/>
          <a:lstStyle/>
          <a:p>
            <a:r>
              <a:rPr lang="en-US" dirty="0"/>
              <a:t>Motivation – internal preprocessing on seismic nodes</a:t>
            </a:r>
          </a:p>
        </p:txBody>
      </p:sp>
      <p:sp>
        <p:nvSpPr>
          <p:cNvPr id="4" name="Content Placeholder 1">
            <a:extLst>
              <a:ext uri="{FF2B5EF4-FFF2-40B4-BE49-F238E27FC236}">
                <a16:creationId xmlns:a16="http://schemas.microsoft.com/office/drawing/2014/main" id="{FFA37C13-81DC-446C-9302-FE2A27DD87E4}"/>
              </a:ext>
            </a:extLst>
          </p:cNvPr>
          <p:cNvSpPr>
            <a:spLocks noGrp="1"/>
          </p:cNvSpPr>
          <p:nvPr>
            <p:ph idx="1"/>
          </p:nvPr>
        </p:nvSpPr>
        <p:spPr>
          <a:xfrm>
            <a:off x="593081" y="1098862"/>
            <a:ext cx="6578282" cy="4948341"/>
          </a:xfrm>
        </p:spPr>
        <p:txBody>
          <a:bodyPr/>
          <a:lstStyle/>
          <a:p>
            <a:pPr marL="0" indent="0">
              <a:buNone/>
            </a:pPr>
            <a:r>
              <a:rPr lang="en-US" sz="2000" dirty="0"/>
              <a:t>Current generation wireless nodes can:</a:t>
            </a:r>
          </a:p>
          <a:p>
            <a:r>
              <a:rPr lang="en-US" sz="2000" b="1" dirty="0"/>
              <a:t>save the data </a:t>
            </a:r>
            <a:r>
              <a:rPr lang="en-US" sz="2000" dirty="0"/>
              <a:t>on internal hard drive</a:t>
            </a:r>
          </a:p>
          <a:p>
            <a:r>
              <a:rPr lang="en-US" sz="2000" b="1" dirty="0"/>
              <a:t>transmit the data</a:t>
            </a:r>
            <a:r>
              <a:rPr lang="en-US" sz="2000" dirty="0"/>
              <a:t> to the recording station.</a:t>
            </a:r>
          </a:p>
          <a:p>
            <a:pPr marL="0" indent="0">
              <a:buNone/>
            </a:pPr>
            <a:endParaRPr lang="en-US" sz="2000" dirty="0"/>
          </a:p>
          <a:p>
            <a:pPr marL="0" indent="0">
              <a:buNone/>
            </a:pPr>
            <a:r>
              <a:rPr lang="en-US" sz="2000" b="1" dirty="0"/>
              <a:t>Internal processing </a:t>
            </a:r>
            <a:r>
              <a:rPr lang="en-US" sz="2000" dirty="0"/>
              <a:t>on the node (e.g. filtering in 2D/3D Fourier transform domain) would allow one to:</a:t>
            </a:r>
          </a:p>
          <a:p>
            <a:r>
              <a:rPr lang="en-US" sz="2000" dirty="0"/>
              <a:t>Minimize processing time</a:t>
            </a:r>
          </a:p>
          <a:p>
            <a:r>
              <a:rPr lang="en-US" sz="2000" dirty="0"/>
              <a:t>Optimize processing workflows</a:t>
            </a:r>
          </a:p>
          <a:p>
            <a:r>
              <a:rPr lang="en-US" sz="2000" dirty="0"/>
              <a:t>Save disk space (one copy of typical survey 10-100 TB)</a:t>
            </a:r>
          </a:p>
          <a:p>
            <a:pPr marL="0" indent="0">
              <a:buNone/>
            </a:pPr>
            <a:endParaRPr lang="en-US" sz="2000" dirty="0"/>
          </a:p>
          <a:p>
            <a:pPr marL="0" indent="0">
              <a:buNone/>
            </a:pPr>
            <a:r>
              <a:rPr lang="en-US" sz="2000" dirty="0"/>
              <a:t>We attempt to create a </a:t>
            </a:r>
            <a:r>
              <a:rPr lang="en-US" sz="2000" b="1" dirty="0"/>
              <a:t>scaled-down simpler example </a:t>
            </a:r>
            <a:r>
              <a:rPr lang="en-US" sz="2000" dirty="0"/>
              <a:t>– calculation of coordinates via </a:t>
            </a:r>
            <a:r>
              <a:rPr lang="en-US" sz="2000" b="1" dirty="0"/>
              <a:t>trilateration </a:t>
            </a:r>
            <a:r>
              <a:rPr lang="en-US" sz="2000" dirty="0"/>
              <a:t>on the node.</a:t>
            </a:r>
          </a:p>
        </p:txBody>
      </p:sp>
      <p:sp>
        <p:nvSpPr>
          <p:cNvPr id="5" name="Content Placeholder 1">
            <a:extLst>
              <a:ext uri="{FF2B5EF4-FFF2-40B4-BE49-F238E27FC236}">
                <a16:creationId xmlns:a16="http://schemas.microsoft.com/office/drawing/2014/main" id="{793B16B9-3004-481D-8825-37F91F6F20DE}"/>
              </a:ext>
            </a:extLst>
          </p:cNvPr>
          <p:cNvSpPr txBox="1">
            <a:spLocks/>
          </p:cNvSpPr>
          <p:nvPr/>
        </p:nvSpPr>
        <p:spPr>
          <a:xfrm>
            <a:off x="868852" y="6227211"/>
            <a:ext cx="10743182" cy="356148"/>
          </a:xfrm>
          <a:prstGeom prst="rect">
            <a:avLst/>
          </a:prstGeom>
          <a:noFill/>
        </p:spPr>
        <p:txBody>
          <a:bodyPr vert="horz" lIns="0" tIns="45720" rIns="0" bIns="45720" rtlCol="0">
            <a:noAutofit/>
          </a:bodyPr>
          <a:lstStyle>
            <a:lvl1pPr marL="230188" indent="-230188" algn="l" defTabSz="457200" rtl="0" eaLnBrk="1" latinLnBrk="0" hangingPunct="1">
              <a:spcBef>
                <a:spcPts val="600"/>
              </a:spcBef>
              <a:buFont typeface="Arial"/>
              <a:buChar char="•"/>
              <a:defRPr sz="1600" kern="1200">
                <a:solidFill>
                  <a:schemeClr val="tx1"/>
                </a:solidFill>
                <a:latin typeface="+mn-lt"/>
                <a:ea typeface="+mn-ea"/>
                <a:cs typeface="+mn-cs"/>
              </a:defRPr>
            </a:lvl1pPr>
            <a:lvl2pPr marL="454025" indent="-223838" algn="l" defTabSz="457200" rtl="0" eaLnBrk="1" latinLnBrk="0" hangingPunct="1">
              <a:spcBef>
                <a:spcPts val="600"/>
              </a:spcBef>
              <a:buFont typeface="Lucida Grande"/>
              <a:buChar char="-"/>
              <a:defRPr sz="1600" kern="1200">
                <a:solidFill>
                  <a:schemeClr val="tx1"/>
                </a:solidFill>
                <a:latin typeface="+mn-lt"/>
                <a:ea typeface="+mn-ea"/>
                <a:cs typeface="+mn-cs"/>
              </a:defRPr>
            </a:lvl2pPr>
            <a:lvl3pPr marL="684213" indent="-230188" algn="l" defTabSz="457200" rtl="0" eaLnBrk="1" latinLnBrk="0" hangingPunct="1">
              <a:spcBef>
                <a:spcPts val="600"/>
              </a:spcBef>
              <a:buFont typeface="Arial"/>
              <a:buChar char="•"/>
              <a:defRPr sz="1600" kern="1200">
                <a:solidFill>
                  <a:schemeClr val="tx1"/>
                </a:solidFill>
                <a:latin typeface="+mn-lt"/>
                <a:ea typeface="+mn-ea"/>
                <a:cs typeface="+mn-cs"/>
              </a:defRPr>
            </a:lvl3pPr>
            <a:lvl4pPr marL="914400" indent="-230188" algn="l" defTabSz="457200" rtl="0" eaLnBrk="1" latinLnBrk="0" hangingPunct="1">
              <a:spcBef>
                <a:spcPts val="600"/>
              </a:spcBef>
              <a:buFont typeface="Lucida Grande"/>
              <a:buChar char="-"/>
              <a:defRPr sz="1600" kern="1200">
                <a:solidFill>
                  <a:schemeClr val="tx1"/>
                </a:solidFill>
                <a:latin typeface="+mn-lt"/>
                <a:ea typeface="+mn-ea"/>
                <a:cs typeface="+mn-cs"/>
              </a:defRPr>
            </a:lvl4pPr>
            <a:lvl5pPr marL="1144588" indent="-230188" algn="l" defTabSz="457200" rtl="0" eaLnBrk="1" latinLnBrk="0" hangingPunct="1">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Figure sources: ahay.org  </a:t>
            </a:r>
          </a:p>
        </p:txBody>
      </p:sp>
      <p:pic>
        <p:nvPicPr>
          <p:cNvPr id="10" name="Picture 9">
            <a:extLst>
              <a:ext uri="{FF2B5EF4-FFF2-40B4-BE49-F238E27FC236}">
                <a16:creationId xmlns:a16="http://schemas.microsoft.com/office/drawing/2014/main" id="{37676A4C-7152-45C8-A725-CFB0B648B5A9}"/>
              </a:ext>
            </a:extLst>
          </p:cNvPr>
          <p:cNvPicPr>
            <a:picLocks noChangeAspect="1"/>
          </p:cNvPicPr>
          <p:nvPr/>
        </p:nvPicPr>
        <p:blipFill rotWithShape="1">
          <a:blip r:embed="rId2"/>
          <a:srcRect l="50318"/>
          <a:stretch/>
        </p:blipFill>
        <p:spPr>
          <a:xfrm>
            <a:off x="7881953" y="3243054"/>
            <a:ext cx="3900056" cy="2921781"/>
          </a:xfrm>
          <a:prstGeom prst="rect">
            <a:avLst/>
          </a:prstGeom>
        </p:spPr>
      </p:pic>
      <p:pic>
        <p:nvPicPr>
          <p:cNvPr id="2" name="Picture 1">
            <a:extLst>
              <a:ext uri="{FF2B5EF4-FFF2-40B4-BE49-F238E27FC236}">
                <a16:creationId xmlns:a16="http://schemas.microsoft.com/office/drawing/2014/main" id="{EFB4EB84-0CB3-4F58-9FA0-884AAEBADA84}"/>
              </a:ext>
            </a:extLst>
          </p:cNvPr>
          <p:cNvPicPr>
            <a:picLocks noChangeAspect="1"/>
          </p:cNvPicPr>
          <p:nvPr/>
        </p:nvPicPr>
        <p:blipFill rotWithShape="1">
          <a:blip r:embed="rId2"/>
          <a:srcRect r="49682"/>
          <a:stretch/>
        </p:blipFill>
        <p:spPr>
          <a:xfrm>
            <a:off x="7811492" y="294155"/>
            <a:ext cx="3949969" cy="2921781"/>
          </a:xfrm>
          <a:prstGeom prst="rect">
            <a:avLst/>
          </a:prstGeom>
        </p:spPr>
      </p:pic>
    </p:spTree>
    <p:extLst>
      <p:ext uri="{BB962C8B-B14F-4D97-AF65-F5344CB8AC3E}">
        <p14:creationId xmlns:p14="http://schemas.microsoft.com/office/powerpoint/2010/main" val="2113000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572E4-C1A3-4EA9-BAE5-441465FB099D}"/>
              </a:ext>
            </a:extLst>
          </p:cNvPr>
          <p:cNvSpPr>
            <a:spLocks noGrp="1"/>
          </p:cNvSpPr>
          <p:nvPr>
            <p:ph type="title"/>
          </p:nvPr>
        </p:nvSpPr>
        <p:spPr/>
        <p:txBody>
          <a:bodyPr/>
          <a:lstStyle/>
          <a:p>
            <a:r>
              <a:rPr lang="en-US" dirty="0"/>
              <a:t>Scaled down on-the-edge processing - trilateration</a:t>
            </a:r>
          </a:p>
        </p:txBody>
      </p:sp>
      <p:sp>
        <p:nvSpPr>
          <p:cNvPr id="4" name="Content Placeholder 1">
            <a:extLst>
              <a:ext uri="{FF2B5EF4-FFF2-40B4-BE49-F238E27FC236}">
                <a16:creationId xmlns:a16="http://schemas.microsoft.com/office/drawing/2014/main" id="{FFA37C13-81DC-446C-9302-FE2A27DD87E4}"/>
              </a:ext>
            </a:extLst>
          </p:cNvPr>
          <p:cNvSpPr>
            <a:spLocks noGrp="1"/>
          </p:cNvSpPr>
          <p:nvPr>
            <p:ph idx="1"/>
          </p:nvPr>
        </p:nvSpPr>
        <p:spPr>
          <a:xfrm>
            <a:off x="593081" y="1098862"/>
            <a:ext cx="7578461" cy="4948341"/>
          </a:xfrm>
        </p:spPr>
        <p:txBody>
          <a:bodyPr/>
          <a:lstStyle/>
          <a:p>
            <a:pPr marL="0" indent="0">
              <a:buNone/>
            </a:pPr>
            <a:r>
              <a:rPr lang="en-US" sz="2400" dirty="0"/>
              <a:t>A method used most famously for GPS location – the </a:t>
            </a:r>
            <a:r>
              <a:rPr lang="en-US" sz="2400" b="1" dirty="0"/>
              <a:t>position of your phone is computed </a:t>
            </a:r>
            <a:r>
              <a:rPr lang="en-US" sz="2400" dirty="0"/>
              <a:t>by analyzing the </a:t>
            </a:r>
            <a:r>
              <a:rPr lang="en-US" sz="2400" b="1" dirty="0"/>
              <a:t>distances</a:t>
            </a:r>
            <a:r>
              <a:rPr lang="en-US" sz="2400" dirty="0"/>
              <a:t> between your phone and a few satellites.</a:t>
            </a:r>
          </a:p>
          <a:p>
            <a:pPr marL="0" indent="0">
              <a:buNone/>
            </a:pPr>
            <a:endParaRPr lang="en-US" sz="2400" dirty="0"/>
          </a:p>
          <a:p>
            <a:pPr marL="0" indent="0">
              <a:buNone/>
            </a:pPr>
            <a:endParaRPr lang="en-US" sz="2400" dirty="0"/>
          </a:p>
          <a:p>
            <a:pPr marL="0" indent="0">
              <a:buNone/>
            </a:pPr>
            <a:r>
              <a:rPr lang="en-US" sz="2400" dirty="0"/>
              <a:t>Our case – a similar 2D problem.</a:t>
            </a:r>
          </a:p>
          <a:p>
            <a:pPr marL="0" indent="0">
              <a:buNone/>
            </a:pPr>
            <a:r>
              <a:rPr lang="en-US" sz="2400" dirty="0"/>
              <a:t>Imagine a </a:t>
            </a:r>
            <a:r>
              <a:rPr lang="en-US" sz="2400" b="1" dirty="0"/>
              <a:t>system of seismic nodes </a:t>
            </a:r>
            <a:r>
              <a:rPr lang="en-US" sz="2400" dirty="0"/>
              <a:t>on a 2D plane detecting a signal and internally </a:t>
            </a:r>
            <a:r>
              <a:rPr lang="en-US" sz="2400" b="1" dirty="0"/>
              <a:t>calculating the location of the signal source (similar to earthquake detection)</a:t>
            </a:r>
            <a:r>
              <a:rPr lang="en-US" sz="2400" dirty="0"/>
              <a:t>.</a:t>
            </a:r>
          </a:p>
        </p:txBody>
      </p:sp>
      <p:sp>
        <p:nvSpPr>
          <p:cNvPr id="5" name="Content Placeholder 1">
            <a:extLst>
              <a:ext uri="{FF2B5EF4-FFF2-40B4-BE49-F238E27FC236}">
                <a16:creationId xmlns:a16="http://schemas.microsoft.com/office/drawing/2014/main" id="{793B16B9-3004-481D-8825-37F91F6F20DE}"/>
              </a:ext>
            </a:extLst>
          </p:cNvPr>
          <p:cNvSpPr txBox="1">
            <a:spLocks/>
          </p:cNvSpPr>
          <p:nvPr/>
        </p:nvSpPr>
        <p:spPr>
          <a:xfrm>
            <a:off x="868852" y="6227211"/>
            <a:ext cx="10743182" cy="356148"/>
          </a:xfrm>
          <a:prstGeom prst="rect">
            <a:avLst/>
          </a:prstGeom>
          <a:noFill/>
        </p:spPr>
        <p:txBody>
          <a:bodyPr vert="horz" lIns="0" tIns="45720" rIns="0" bIns="45720" rtlCol="0">
            <a:noAutofit/>
          </a:bodyPr>
          <a:lstStyle>
            <a:lvl1pPr marL="230188" indent="-230188" algn="l" defTabSz="457200" rtl="0" eaLnBrk="1" latinLnBrk="0" hangingPunct="1">
              <a:spcBef>
                <a:spcPts val="600"/>
              </a:spcBef>
              <a:buFont typeface="Arial"/>
              <a:buChar char="•"/>
              <a:defRPr sz="1600" kern="1200">
                <a:solidFill>
                  <a:schemeClr val="tx1"/>
                </a:solidFill>
                <a:latin typeface="+mn-lt"/>
                <a:ea typeface="+mn-ea"/>
                <a:cs typeface="+mn-cs"/>
              </a:defRPr>
            </a:lvl1pPr>
            <a:lvl2pPr marL="454025" indent="-223838" algn="l" defTabSz="457200" rtl="0" eaLnBrk="1" latinLnBrk="0" hangingPunct="1">
              <a:spcBef>
                <a:spcPts val="600"/>
              </a:spcBef>
              <a:buFont typeface="Lucida Grande"/>
              <a:buChar char="-"/>
              <a:defRPr sz="1600" kern="1200">
                <a:solidFill>
                  <a:schemeClr val="tx1"/>
                </a:solidFill>
                <a:latin typeface="+mn-lt"/>
                <a:ea typeface="+mn-ea"/>
                <a:cs typeface="+mn-cs"/>
              </a:defRPr>
            </a:lvl2pPr>
            <a:lvl3pPr marL="684213" indent="-230188" algn="l" defTabSz="457200" rtl="0" eaLnBrk="1" latinLnBrk="0" hangingPunct="1">
              <a:spcBef>
                <a:spcPts val="600"/>
              </a:spcBef>
              <a:buFont typeface="Arial"/>
              <a:buChar char="•"/>
              <a:defRPr sz="1600" kern="1200">
                <a:solidFill>
                  <a:schemeClr val="tx1"/>
                </a:solidFill>
                <a:latin typeface="+mn-lt"/>
                <a:ea typeface="+mn-ea"/>
                <a:cs typeface="+mn-cs"/>
              </a:defRPr>
            </a:lvl3pPr>
            <a:lvl4pPr marL="914400" indent="-230188" algn="l" defTabSz="457200" rtl="0" eaLnBrk="1" latinLnBrk="0" hangingPunct="1">
              <a:spcBef>
                <a:spcPts val="600"/>
              </a:spcBef>
              <a:buFont typeface="Lucida Grande"/>
              <a:buChar char="-"/>
              <a:defRPr sz="1600" kern="1200">
                <a:solidFill>
                  <a:schemeClr val="tx1"/>
                </a:solidFill>
                <a:latin typeface="+mn-lt"/>
                <a:ea typeface="+mn-ea"/>
                <a:cs typeface="+mn-cs"/>
              </a:defRPr>
            </a:lvl4pPr>
            <a:lvl5pPr marL="1144588" indent="-230188" algn="l" defTabSz="457200" rtl="0" eaLnBrk="1" latinLnBrk="0" hangingPunct="1">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t>Figure sources: </a:t>
            </a:r>
            <a:r>
              <a:rPr lang="en-US" sz="1200" dirty="0">
                <a:hlinkClick r:id="rId2"/>
              </a:rPr>
              <a:t>https://gisgeography.com/trilateration-triangulation-gps/</a:t>
            </a:r>
            <a:endParaRPr lang="en-US" sz="1200" dirty="0"/>
          </a:p>
        </p:txBody>
      </p:sp>
      <p:pic>
        <p:nvPicPr>
          <p:cNvPr id="6" name="Picture 5">
            <a:extLst>
              <a:ext uri="{FF2B5EF4-FFF2-40B4-BE49-F238E27FC236}">
                <a16:creationId xmlns:a16="http://schemas.microsoft.com/office/drawing/2014/main" id="{0B69001D-D7C3-4A1D-8F43-B68B25D03C71}"/>
              </a:ext>
            </a:extLst>
          </p:cNvPr>
          <p:cNvPicPr>
            <a:picLocks noChangeAspect="1"/>
          </p:cNvPicPr>
          <p:nvPr/>
        </p:nvPicPr>
        <p:blipFill rotWithShape="1">
          <a:blip r:embed="rId3"/>
          <a:srcRect l="3477" t="900" r="52472"/>
          <a:stretch/>
        </p:blipFill>
        <p:spPr>
          <a:xfrm>
            <a:off x="8171542" y="1415083"/>
            <a:ext cx="3566069" cy="3810060"/>
          </a:xfrm>
          <a:prstGeom prst="rect">
            <a:avLst/>
          </a:prstGeom>
        </p:spPr>
      </p:pic>
      <p:cxnSp>
        <p:nvCxnSpPr>
          <p:cNvPr id="12" name="Straight Arrow Connector 11">
            <a:extLst>
              <a:ext uri="{FF2B5EF4-FFF2-40B4-BE49-F238E27FC236}">
                <a16:creationId xmlns:a16="http://schemas.microsoft.com/office/drawing/2014/main" id="{93E2327A-5B08-4D5A-BBD5-6424628C668E}"/>
              </a:ext>
            </a:extLst>
          </p:cNvPr>
          <p:cNvCxnSpPr>
            <a:cxnSpLocks/>
          </p:cNvCxnSpPr>
          <p:nvPr/>
        </p:nvCxnSpPr>
        <p:spPr>
          <a:xfrm>
            <a:off x="7066909" y="2374325"/>
            <a:ext cx="991618" cy="377884"/>
          </a:xfrm>
          <a:prstGeom prst="straightConnector1">
            <a:avLst/>
          </a:prstGeom>
          <a:ln w="66675">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06930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572E4-C1A3-4EA9-BAE5-441465FB099D}"/>
              </a:ext>
            </a:extLst>
          </p:cNvPr>
          <p:cNvSpPr>
            <a:spLocks noGrp="1"/>
          </p:cNvSpPr>
          <p:nvPr>
            <p:ph type="title"/>
          </p:nvPr>
        </p:nvSpPr>
        <p:spPr/>
        <p:txBody>
          <a:bodyPr/>
          <a:lstStyle/>
          <a:p>
            <a:r>
              <a:rPr lang="en-US" dirty="0"/>
              <a:t>Details of the challenge</a:t>
            </a:r>
          </a:p>
        </p:txBody>
      </p:sp>
      <p:graphicFrame>
        <p:nvGraphicFramePr>
          <p:cNvPr id="41" name="Table 40">
            <a:extLst>
              <a:ext uri="{FF2B5EF4-FFF2-40B4-BE49-F238E27FC236}">
                <a16:creationId xmlns:a16="http://schemas.microsoft.com/office/drawing/2014/main" id="{AF341AA8-E6F2-4FB1-86A5-188A8F0A0C55}"/>
              </a:ext>
            </a:extLst>
          </p:cNvPr>
          <p:cNvGraphicFramePr>
            <a:graphicFrameLocks noGrp="1"/>
          </p:cNvGraphicFramePr>
          <p:nvPr>
            <p:extLst>
              <p:ext uri="{D42A27DB-BD31-4B8C-83A1-F6EECF244321}">
                <p14:modId xmlns:p14="http://schemas.microsoft.com/office/powerpoint/2010/main" val="2486495532"/>
              </p:ext>
            </p:extLst>
          </p:nvPr>
        </p:nvGraphicFramePr>
        <p:xfrm>
          <a:off x="6532269" y="856116"/>
          <a:ext cx="5066650" cy="5145767"/>
        </p:xfrm>
        <a:graphic>
          <a:graphicData uri="http://schemas.openxmlformats.org/drawingml/2006/table">
            <a:tbl>
              <a:tblPr firstRow="1" firstCol="1" bandRow="1">
                <a:tableStyleId>{5C22544A-7EE6-4342-B048-85BDC9FD1C3A}</a:tableStyleId>
              </a:tblPr>
              <a:tblGrid>
                <a:gridCol w="506665">
                  <a:extLst>
                    <a:ext uri="{9D8B030D-6E8A-4147-A177-3AD203B41FA5}">
                      <a16:colId xmlns:a16="http://schemas.microsoft.com/office/drawing/2014/main" val="2967307324"/>
                    </a:ext>
                  </a:extLst>
                </a:gridCol>
                <a:gridCol w="506665">
                  <a:extLst>
                    <a:ext uri="{9D8B030D-6E8A-4147-A177-3AD203B41FA5}">
                      <a16:colId xmlns:a16="http://schemas.microsoft.com/office/drawing/2014/main" val="2387727233"/>
                    </a:ext>
                  </a:extLst>
                </a:gridCol>
                <a:gridCol w="506665">
                  <a:extLst>
                    <a:ext uri="{9D8B030D-6E8A-4147-A177-3AD203B41FA5}">
                      <a16:colId xmlns:a16="http://schemas.microsoft.com/office/drawing/2014/main" val="1994407070"/>
                    </a:ext>
                  </a:extLst>
                </a:gridCol>
                <a:gridCol w="506665">
                  <a:extLst>
                    <a:ext uri="{9D8B030D-6E8A-4147-A177-3AD203B41FA5}">
                      <a16:colId xmlns:a16="http://schemas.microsoft.com/office/drawing/2014/main" val="2950043918"/>
                    </a:ext>
                  </a:extLst>
                </a:gridCol>
                <a:gridCol w="506665">
                  <a:extLst>
                    <a:ext uri="{9D8B030D-6E8A-4147-A177-3AD203B41FA5}">
                      <a16:colId xmlns:a16="http://schemas.microsoft.com/office/drawing/2014/main" val="2962152125"/>
                    </a:ext>
                  </a:extLst>
                </a:gridCol>
                <a:gridCol w="506665">
                  <a:extLst>
                    <a:ext uri="{9D8B030D-6E8A-4147-A177-3AD203B41FA5}">
                      <a16:colId xmlns:a16="http://schemas.microsoft.com/office/drawing/2014/main" val="1738408234"/>
                    </a:ext>
                  </a:extLst>
                </a:gridCol>
                <a:gridCol w="506665">
                  <a:extLst>
                    <a:ext uri="{9D8B030D-6E8A-4147-A177-3AD203B41FA5}">
                      <a16:colId xmlns:a16="http://schemas.microsoft.com/office/drawing/2014/main" val="477251627"/>
                    </a:ext>
                  </a:extLst>
                </a:gridCol>
                <a:gridCol w="506665">
                  <a:extLst>
                    <a:ext uri="{9D8B030D-6E8A-4147-A177-3AD203B41FA5}">
                      <a16:colId xmlns:a16="http://schemas.microsoft.com/office/drawing/2014/main" val="3090470268"/>
                    </a:ext>
                  </a:extLst>
                </a:gridCol>
                <a:gridCol w="506665">
                  <a:extLst>
                    <a:ext uri="{9D8B030D-6E8A-4147-A177-3AD203B41FA5}">
                      <a16:colId xmlns:a16="http://schemas.microsoft.com/office/drawing/2014/main" val="1954637227"/>
                    </a:ext>
                  </a:extLst>
                </a:gridCol>
                <a:gridCol w="506665">
                  <a:extLst>
                    <a:ext uri="{9D8B030D-6E8A-4147-A177-3AD203B41FA5}">
                      <a16:colId xmlns:a16="http://schemas.microsoft.com/office/drawing/2014/main" val="3075871677"/>
                    </a:ext>
                  </a:extLst>
                </a:gridCol>
              </a:tblGrid>
              <a:tr h="507207">
                <a:tc>
                  <a:txBody>
                    <a:bodyPr/>
                    <a:lstStyle/>
                    <a:p>
                      <a:pPr marL="0" marR="0" algn="just">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a:t>
                      </a: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r">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extLst>
                  <a:ext uri="{0D108BD9-81ED-4DB2-BD59-A6C34878D82A}">
                    <a16:rowId xmlns:a16="http://schemas.microsoft.com/office/drawing/2014/main" val="219982800"/>
                  </a:ext>
                </a:extLst>
              </a:tr>
              <a:tr h="507207">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extLst>
                  <a:ext uri="{0D108BD9-81ED-4DB2-BD59-A6C34878D82A}">
                    <a16:rowId xmlns:a16="http://schemas.microsoft.com/office/drawing/2014/main" val="1546024005"/>
                  </a:ext>
                </a:extLst>
              </a:tr>
              <a:tr h="507207">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extLst>
                  <a:ext uri="{0D108BD9-81ED-4DB2-BD59-A6C34878D82A}">
                    <a16:rowId xmlns:a16="http://schemas.microsoft.com/office/drawing/2014/main" val="3190184271"/>
                  </a:ext>
                </a:extLst>
              </a:tr>
              <a:tr h="507207">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extLst>
                  <a:ext uri="{0D108BD9-81ED-4DB2-BD59-A6C34878D82A}">
                    <a16:rowId xmlns:a16="http://schemas.microsoft.com/office/drawing/2014/main" val="3609655204"/>
                  </a:ext>
                </a:extLst>
              </a:tr>
              <a:tr h="507207">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extLst>
                  <a:ext uri="{0D108BD9-81ED-4DB2-BD59-A6C34878D82A}">
                    <a16:rowId xmlns:a16="http://schemas.microsoft.com/office/drawing/2014/main" val="3222457640"/>
                  </a:ext>
                </a:extLst>
              </a:tr>
              <a:tr h="507207">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extLst>
                  <a:ext uri="{0D108BD9-81ED-4DB2-BD59-A6C34878D82A}">
                    <a16:rowId xmlns:a16="http://schemas.microsoft.com/office/drawing/2014/main" val="3948630027"/>
                  </a:ext>
                </a:extLst>
              </a:tr>
              <a:tr h="507207">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extLst>
                  <a:ext uri="{0D108BD9-81ED-4DB2-BD59-A6C34878D82A}">
                    <a16:rowId xmlns:a16="http://schemas.microsoft.com/office/drawing/2014/main" val="917332326"/>
                  </a:ext>
                </a:extLst>
              </a:tr>
              <a:tr h="580904">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extLst>
                  <a:ext uri="{0D108BD9-81ED-4DB2-BD59-A6C34878D82A}">
                    <a16:rowId xmlns:a16="http://schemas.microsoft.com/office/drawing/2014/main" val="3431460933"/>
                  </a:ext>
                </a:extLst>
              </a:tr>
              <a:tr h="507207">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extLst>
                  <a:ext uri="{0D108BD9-81ED-4DB2-BD59-A6C34878D82A}">
                    <a16:rowId xmlns:a16="http://schemas.microsoft.com/office/drawing/2014/main" val="200732640"/>
                  </a:ext>
                </a:extLst>
              </a:tr>
              <a:tr h="507207">
                <a:tc>
                  <a:txBody>
                    <a:bodyPr/>
                    <a:lstStyle/>
                    <a:p>
                      <a:pPr marL="0" marR="0" lvl="0" indent="0" algn="l" defTabSz="457200" rtl="0" eaLnBrk="1" fontAlgn="auto" latinLnBrk="0" hangingPunct="1">
                        <a:lnSpc>
                          <a:spcPct val="107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nchor="b">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algn="just">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solidFill>
                      <a:schemeClr val="accent1">
                        <a:tint val="40000"/>
                      </a:schemeClr>
                    </a:solidFill>
                  </a:tcPr>
                </a:tc>
                <a:tc>
                  <a:txBody>
                    <a:bodyPr/>
                    <a:lstStyle/>
                    <a:p>
                      <a:pPr marL="0" marR="0" lvl="0" indent="0" algn="r" defTabSz="457200" rtl="0" eaLnBrk="1" fontAlgn="auto" latinLnBrk="0" hangingPunct="1">
                        <a:lnSpc>
                          <a:spcPct val="107000"/>
                        </a:lnSpc>
                        <a:spcBef>
                          <a:spcPts val="0"/>
                        </a:spcBef>
                        <a:spcAft>
                          <a:spcPts val="0"/>
                        </a:spcAft>
                        <a:buClrTx/>
                        <a:buSzTx/>
                        <a:buFontTx/>
                        <a:buNone/>
                        <a:tabLst/>
                        <a:defRPr/>
                      </a:pPr>
                      <a:r>
                        <a:rPr lang="en-US" sz="12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10,10</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8524" marR="58524" marT="0" marB="0" anchor="b">
                    <a:solidFill>
                      <a:schemeClr val="accent1">
                        <a:tint val="40000"/>
                      </a:schemeClr>
                    </a:solidFill>
                  </a:tcPr>
                </a:tc>
                <a:extLst>
                  <a:ext uri="{0D108BD9-81ED-4DB2-BD59-A6C34878D82A}">
                    <a16:rowId xmlns:a16="http://schemas.microsoft.com/office/drawing/2014/main" val="3461977229"/>
                  </a:ext>
                </a:extLst>
              </a:tr>
            </a:tbl>
          </a:graphicData>
        </a:graphic>
      </p:graphicFrame>
      <p:grpSp>
        <p:nvGrpSpPr>
          <p:cNvPr id="60" name="Group 59">
            <a:extLst>
              <a:ext uri="{FF2B5EF4-FFF2-40B4-BE49-F238E27FC236}">
                <a16:creationId xmlns:a16="http://schemas.microsoft.com/office/drawing/2014/main" id="{203D41BB-CE6E-4561-B7AB-6AE38716EADC}"/>
              </a:ext>
            </a:extLst>
          </p:cNvPr>
          <p:cNvGrpSpPr/>
          <p:nvPr/>
        </p:nvGrpSpPr>
        <p:grpSpPr>
          <a:xfrm>
            <a:off x="8334603" y="2086409"/>
            <a:ext cx="464195" cy="511647"/>
            <a:chOff x="0" y="0"/>
            <a:chExt cx="412364" cy="400050"/>
          </a:xfrm>
        </p:grpSpPr>
        <p:sp>
          <p:nvSpPr>
            <p:cNvPr id="61" name="Star: 32 Points 60">
              <a:extLst>
                <a:ext uri="{FF2B5EF4-FFF2-40B4-BE49-F238E27FC236}">
                  <a16:creationId xmlns:a16="http://schemas.microsoft.com/office/drawing/2014/main" id="{6E44D43D-8C44-409C-84D5-F6F006CE69BF}"/>
                </a:ext>
              </a:extLst>
            </p:cNvPr>
            <p:cNvSpPr/>
            <p:nvPr/>
          </p:nvSpPr>
          <p:spPr>
            <a:xfrm>
              <a:off x="0" y="0"/>
              <a:ext cx="409575" cy="400050"/>
            </a:xfrm>
            <a:prstGeom prst="star3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Text Box 2">
              <a:extLst>
                <a:ext uri="{FF2B5EF4-FFF2-40B4-BE49-F238E27FC236}">
                  <a16:creationId xmlns:a16="http://schemas.microsoft.com/office/drawing/2014/main" id="{B601FA1C-B121-422C-A4B9-63132453B504}"/>
                </a:ext>
              </a:extLst>
            </p:cNvPr>
            <p:cNvSpPr txBox="1">
              <a:spLocks noChangeArrowheads="1"/>
            </p:cNvSpPr>
            <p:nvPr/>
          </p:nvSpPr>
          <p:spPr bwMode="auto">
            <a:xfrm>
              <a:off x="2789" y="93295"/>
              <a:ext cx="409575" cy="284059"/>
            </a:xfrm>
            <a:prstGeom prst="rect">
              <a:avLst/>
            </a:prstGeom>
            <a:no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SRC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3" name="Content Placeholder 1">
            <a:extLst>
              <a:ext uri="{FF2B5EF4-FFF2-40B4-BE49-F238E27FC236}">
                <a16:creationId xmlns:a16="http://schemas.microsoft.com/office/drawing/2014/main" id="{15684A2F-BF62-4C0D-B1F8-0DA39A9018DB}"/>
              </a:ext>
            </a:extLst>
          </p:cNvPr>
          <p:cNvSpPr>
            <a:spLocks noGrp="1"/>
          </p:cNvSpPr>
          <p:nvPr>
            <p:ph idx="1"/>
          </p:nvPr>
        </p:nvSpPr>
        <p:spPr>
          <a:xfrm>
            <a:off x="593081" y="1098862"/>
            <a:ext cx="5502919" cy="4948341"/>
          </a:xfrm>
        </p:spPr>
        <p:txBody>
          <a:bodyPr/>
          <a:lstStyle/>
          <a:p>
            <a:r>
              <a:rPr lang="en-US" sz="2400" dirty="0"/>
              <a:t>10 x 10 m grid </a:t>
            </a:r>
          </a:p>
          <a:p>
            <a:r>
              <a:rPr lang="en-US" sz="2400" dirty="0"/>
              <a:t>Three balloons will explode at unknown times, at unknown locations with intervals ~2 min</a:t>
            </a:r>
          </a:p>
          <a:p>
            <a:r>
              <a:rPr lang="en-US" sz="2400" dirty="0"/>
              <a:t>5 receivers for each team</a:t>
            </a:r>
          </a:p>
          <a:p>
            <a:r>
              <a:rPr lang="en-US" sz="2400" dirty="0"/>
              <a:t>Coordinates of the source must be calculated in almost-real-time by the receivers</a:t>
            </a:r>
          </a:p>
          <a:p>
            <a:r>
              <a:rPr lang="en-US" sz="2400" dirty="0"/>
              <a:t>Source coordinate must be broadcasted over network</a:t>
            </a:r>
          </a:p>
        </p:txBody>
      </p:sp>
      <p:sp>
        <p:nvSpPr>
          <p:cNvPr id="64" name="Rectangle 63">
            <a:extLst>
              <a:ext uri="{FF2B5EF4-FFF2-40B4-BE49-F238E27FC236}">
                <a16:creationId xmlns:a16="http://schemas.microsoft.com/office/drawing/2014/main" id="{FC91EEB2-913F-412F-A0FD-815374BE10A3}"/>
              </a:ext>
            </a:extLst>
          </p:cNvPr>
          <p:cNvSpPr/>
          <p:nvPr/>
        </p:nvSpPr>
        <p:spPr>
          <a:xfrm>
            <a:off x="8851433" y="502085"/>
            <a:ext cx="779444" cy="369332"/>
          </a:xfrm>
          <a:prstGeom prst="rect">
            <a:avLst/>
          </a:prstGeom>
        </p:spPr>
        <p:txBody>
          <a:bodyPr wrap="none">
            <a:spAutoFit/>
          </a:bodyPr>
          <a:lstStyle/>
          <a:p>
            <a:r>
              <a:rPr lang="en-US" dirty="0"/>
              <a:t>X Axis</a:t>
            </a:r>
          </a:p>
        </p:txBody>
      </p:sp>
      <p:sp>
        <p:nvSpPr>
          <p:cNvPr id="65" name="Rectangle 64">
            <a:extLst>
              <a:ext uri="{FF2B5EF4-FFF2-40B4-BE49-F238E27FC236}">
                <a16:creationId xmlns:a16="http://schemas.microsoft.com/office/drawing/2014/main" id="{13E1DEA2-8108-4EBF-8593-01F860636B08}"/>
              </a:ext>
            </a:extLst>
          </p:cNvPr>
          <p:cNvSpPr/>
          <p:nvPr/>
        </p:nvSpPr>
        <p:spPr>
          <a:xfrm rot="16200000">
            <a:off x="5924412" y="3244333"/>
            <a:ext cx="779444" cy="369332"/>
          </a:xfrm>
          <a:prstGeom prst="rect">
            <a:avLst/>
          </a:prstGeom>
        </p:spPr>
        <p:txBody>
          <a:bodyPr wrap="none">
            <a:spAutoFit/>
          </a:bodyPr>
          <a:lstStyle/>
          <a:p>
            <a:r>
              <a:rPr lang="en-US" dirty="0"/>
              <a:t>Y Axis</a:t>
            </a:r>
          </a:p>
        </p:txBody>
      </p:sp>
      <p:sp>
        <p:nvSpPr>
          <p:cNvPr id="66" name="Isosceles Triangle 65">
            <a:extLst>
              <a:ext uri="{FF2B5EF4-FFF2-40B4-BE49-F238E27FC236}">
                <a16:creationId xmlns:a16="http://schemas.microsoft.com/office/drawing/2014/main" id="{DFD98227-70FC-45D3-9A67-9FFE0412336C}"/>
              </a:ext>
            </a:extLst>
          </p:cNvPr>
          <p:cNvSpPr/>
          <p:nvPr/>
        </p:nvSpPr>
        <p:spPr>
          <a:xfrm>
            <a:off x="6924409" y="3747736"/>
            <a:ext cx="228600" cy="2000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Isosceles Triangle 66">
            <a:extLst>
              <a:ext uri="{FF2B5EF4-FFF2-40B4-BE49-F238E27FC236}">
                <a16:creationId xmlns:a16="http://schemas.microsoft.com/office/drawing/2014/main" id="{5652BFD8-052A-4632-BEFD-685F396A2351}"/>
              </a:ext>
            </a:extLst>
          </p:cNvPr>
          <p:cNvSpPr/>
          <p:nvPr/>
        </p:nvSpPr>
        <p:spPr>
          <a:xfrm>
            <a:off x="10506302" y="4823260"/>
            <a:ext cx="228600" cy="2000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Isosceles Triangle 67">
            <a:extLst>
              <a:ext uri="{FF2B5EF4-FFF2-40B4-BE49-F238E27FC236}">
                <a16:creationId xmlns:a16="http://schemas.microsoft.com/office/drawing/2014/main" id="{2658606F-8462-435C-B7E5-1DD3CAD9EAA0}"/>
              </a:ext>
            </a:extLst>
          </p:cNvPr>
          <p:cNvSpPr/>
          <p:nvPr/>
        </p:nvSpPr>
        <p:spPr>
          <a:xfrm>
            <a:off x="6401026" y="689410"/>
            <a:ext cx="228600" cy="2000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9" name="Isosceles Triangle 68">
            <a:extLst>
              <a:ext uri="{FF2B5EF4-FFF2-40B4-BE49-F238E27FC236}">
                <a16:creationId xmlns:a16="http://schemas.microsoft.com/office/drawing/2014/main" id="{CB6F48F2-580F-44D5-BFF0-D302B2852DF1}"/>
              </a:ext>
            </a:extLst>
          </p:cNvPr>
          <p:cNvSpPr/>
          <p:nvPr/>
        </p:nvSpPr>
        <p:spPr>
          <a:xfrm>
            <a:off x="10464572" y="1723879"/>
            <a:ext cx="228600" cy="2000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Isosceles Triangle 69">
            <a:extLst>
              <a:ext uri="{FF2B5EF4-FFF2-40B4-BE49-F238E27FC236}">
                <a16:creationId xmlns:a16="http://schemas.microsoft.com/office/drawing/2014/main" id="{258F3152-C519-4922-9070-FF2161226D78}"/>
              </a:ext>
            </a:extLst>
          </p:cNvPr>
          <p:cNvSpPr/>
          <p:nvPr/>
        </p:nvSpPr>
        <p:spPr>
          <a:xfrm>
            <a:off x="8951294" y="1226790"/>
            <a:ext cx="228600" cy="2000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84954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A572E4-C1A3-4EA9-BAE5-441465FB099D}"/>
              </a:ext>
            </a:extLst>
          </p:cNvPr>
          <p:cNvSpPr>
            <a:spLocks noGrp="1"/>
          </p:cNvSpPr>
          <p:nvPr>
            <p:ph type="title"/>
          </p:nvPr>
        </p:nvSpPr>
        <p:spPr/>
        <p:txBody>
          <a:bodyPr/>
          <a:lstStyle/>
          <a:p>
            <a:r>
              <a:rPr lang="en-US" dirty="0"/>
              <a:t>Evaluation of the performance</a:t>
            </a:r>
          </a:p>
        </p:txBody>
      </p:sp>
      <p:sp>
        <p:nvSpPr>
          <p:cNvPr id="4" name="Content Placeholder 1">
            <a:extLst>
              <a:ext uri="{FF2B5EF4-FFF2-40B4-BE49-F238E27FC236}">
                <a16:creationId xmlns:a16="http://schemas.microsoft.com/office/drawing/2014/main" id="{EADDECF1-09EA-46F5-A0AE-5DE607222D14}"/>
              </a:ext>
            </a:extLst>
          </p:cNvPr>
          <p:cNvSpPr>
            <a:spLocks noGrp="1"/>
          </p:cNvSpPr>
          <p:nvPr>
            <p:ph idx="1"/>
          </p:nvPr>
        </p:nvSpPr>
        <p:spPr>
          <a:xfrm>
            <a:off x="2979506" y="1214360"/>
            <a:ext cx="8568648" cy="4167032"/>
          </a:xfrm>
        </p:spPr>
        <p:txBody>
          <a:bodyPr/>
          <a:lstStyle/>
          <a:p>
            <a:pPr marL="0" indent="0">
              <a:buNone/>
            </a:pPr>
            <a:r>
              <a:rPr lang="en-US" sz="2400" dirty="0"/>
              <a:t>Each team must provide a </a:t>
            </a:r>
            <a:r>
              <a:rPr lang="en-US" sz="2400" b="1" dirty="0"/>
              <a:t>wireless receiver network </a:t>
            </a:r>
            <a:r>
              <a:rPr lang="en-US" sz="2400" dirty="0"/>
              <a:t>and</a:t>
            </a:r>
            <a:r>
              <a:rPr lang="en-US" sz="2400" b="1" dirty="0"/>
              <a:t> </a:t>
            </a:r>
            <a:r>
              <a:rPr lang="en-US" sz="2400" dirty="0"/>
              <a:t>take part in </a:t>
            </a:r>
            <a:r>
              <a:rPr lang="en-US" sz="2400" b="1" dirty="0"/>
              <a:t>the experiment. </a:t>
            </a:r>
          </a:p>
          <a:p>
            <a:pPr marL="0" indent="0">
              <a:buNone/>
            </a:pPr>
            <a:endParaRPr lang="en-US" sz="2400" b="1" dirty="0"/>
          </a:p>
          <a:p>
            <a:pPr marL="0" indent="0">
              <a:buNone/>
            </a:pPr>
            <a:r>
              <a:rPr lang="en-US" sz="2400" b="1" dirty="0"/>
              <a:t>Evaluation metrics:</a:t>
            </a:r>
            <a:endParaRPr lang="ru-RU" sz="2400" dirty="0"/>
          </a:p>
          <a:p>
            <a:pPr marL="342900" indent="-342900">
              <a:buFont typeface="+mj-lt"/>
              <a:buAutoNum type="arabicPeriod"/>
            </a:pPr>
            <a:r>
              <a:rPr lang="en-US" sz="2400" b="1" dirty="0"/>
              <a:t>RMS error </a:t>
            </a:r>
            <a:r>
              <a:rPr lang="en-US" sz="2400" dirty="0"/>
              <a:t>of the coordinates obtained in the experiment.</a:t>
            </a:r>
          </a:p>
          <a:p>
            <a:pPr marL="342900" indent="-342900">
              <a:buFont typeface="+mj-lt"/>
              <a:buAutoNum type="arabicPeriod"/>
            </a:pPr>
            <a:r>
              <a:rPr lang="en-US" sz="2400" b="1" dirty="0"/>
              <a:t>A presentation </a:t>
            </a:r>
            <a:r>
              <a:rPr lang="en-US" sz="2400" dirty="0"/>
              <a:t>with the solution explaining</a:t>
            </a:r>
            <a:r>
              <a:rPr lang="en-US" sz="2400" b="1" dirty="0"/>
              <a:t>:</a:t>
            </a:r>
          </a:p>
          <a:p>
            <a:pPr lvl="2"/>
            <a:r>
              <a:rPr lang="en-US" sz="2400" b="1" dirty="0"/>
              <a:t>Signal detection </a:t>
            </a:r>
            <a:r>
              <a:rPr lang="en-US" sz="2400" dirty="0"/>
              <a:t>and</a:t>
            </a:r>
            <a:r>
              <a:rPr lang="en-US" sz="2400" b="1" dirty="0"/>
              <a:t> </a:t>
            </a:r>
            <a:r>
              <a:rPr lang="en-US" sz="2400" dirty="0"/>
              <a:t>high-accuracy </a:t>
            </a:r>
            <a:r>
              <a:rPr lang="en-US" sz="2400" b="1" dirty="0"/>
              <a:t>source coordinate calculation</a:t>
            </a:r>
            <a:r>
              <a:rPr lang="en-US" sz="2400" dirty="0"/>
              <a:t> on the IoT devices</a:t>
            </a:r>
          </a:p>
          <a:p>
            <a:pPr lvl="2"/>
            <a:r>
              <a:rPr lang="en-US" sz="2400" dirty="0"/>
              <a:t>Receiver network</a:t>
            </a:r>
            <a:r>
              <a:rPr lang="en-US" sz="2400" b="1" dirty="0"/>
              <a:t> topology</a:t>
            </a:r>
          </a:p>
          <a:p>
            <a:pPr lvl="2"/>
            <a:r>
              <a:rPr lang="en-US" sz="2400" b="1" dirty="0"/>
              <a:t>Scalability </a:t>
            </a:r>
            <a:r>
              <a:rPr lang="en-US" sz="2400" dirty="0"/>
              <a:t>of </a:t>
            </a:r>
            <a:r>
              <a:rPr lang="en-US" sz="2400"/>
              <a:t>the solution</a:t>
            </a:r>
            <a:endParaRPr lang="en-US" sz="2400" dirty="0"/>
          </a:p>
        </p:txBody>
      </p:sp>
      <p:pic>
        <p:nvPicPr>
          <p:cNvPr id="5" name="Graphic 3">
            <a:extLst>
              <a:ext uri="{FF2B5EF4-FFF2-40B4-BE49-F238E27FC236}">
                <a16:creationId xmlns:a16="http://schemas.microsoft.com/office/drawing/2014/main" id="{9DB097AF-C125-4ABE-8E0C-5141E81FF1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28675" y="2415498"/>
            <a:ext cx="2673872" cy="1764759"/>
          </a:xfrm>
          <a:prstGeom prst="rect">
            <a:avLst/>
          </a:prstGeom>
        </p:spPr>
      </p:pic>
    </p:spTree>
    <p:extLst>
      <p:ext uri="{BB962C8B-B14F-4D97-AF65-F5344CB8AC3E}">
        <p14:creationId xmlns:p14="http://schemas.microsoft.com/office/powerpoint/2010/main" val="1426402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CA897EE4-B8C2-4DFC-821D-33FD37B07815}"/>
              </a:ext>
            </a:extLst>
          </p:cNvPr>
          <p:cNvSpPr>
            <a:spLocks noGrp="1"/>
          </p:cNvSpPr>
          <p:nvPr>
            <p:ph idx="1"/>
          </p:nvPr>
        </p:nvSpPr>
        <p:spPr>
          <a:xfrm>
            <a:off x="544567" y="794243"/>
            <a:ext cx="7194017" cy="4566704"/>
          </a:xfrm>
        </p:spPr>
        <p:txBody>
          <a:bodyPr/>
          <a:lstStyle/>
          <a:p>
            <a:pPr marL="0" indent="0">
              <a:buNone/>
            </a:pPr>
            <a:r>
              <a:rPr lang="en-US" sz="2000" dirty="0"/>
              <a:t>Each team receives:</a:t>
            </a:r>
          </a:p>
          <a:p>
            <a:pPr marL="342900" indent="-342900">
              <a:buFont typeface="+mj-lt"/>
              <a:buAutoNum type="arabicPeriod"/>
            </a:pPr>
            <a:r>
              <a:rPr lang="en-US" sz="2000" dirty="0"/>
              <a:t>5 x ESP32 </a:t>
            </a:r>
            <a:r>
              <a:rPr lang="en-US" sz="2000" dirty="0" err="1"/>
              <a:t>DevKitC</a:t>
            </a:r>
            <a:r>
              <a:rPr lang="en-US" sz="2000" dirty="0"/>
              <a:t> boards (</a:t>
            </a:r>
            <a:r>
              <a:rPr lang="en-US" sz="2000" dirty="0" err="1"/>
              <a:t>WiFi</a:t>
            </a:r>
            <a:r>
              <a:rPr lang="en-US" sz="2000" dirty="0"/>
              <a:t>/Bluetooth/ESP-NOW) (</a:t>
            </a:r>
            <a:r>
              <a:rPr lang="en-US" sz="2000" dirty="0">
                <a:hlinkClick r:id="rId3"/>
              </a:rPr>
              <a:t>https://docs.espressif.com/projects/esp-idf/en/latest/hw-reference/get-started-devkitc.html</a:t>
            </a:r>
            <a:r>
              <a:rPr lang="en-US" sz="2000" dirty="0"/>
              <a:t>)</a:t>
            </a:r>
          </a:p>
          <a:p>
            <a:pPr marL="342900" indent="-342900">
              <a:buFont typeface="+mj-lt"/>
              <a:buAutoNum type="arabicPeriod"/>
            </a:pPr>
            <a:r>
              <a:rPr lang="en-US" sz="2000" dirty="0"/>
              <a:t>5 x </a:t>
            </a:r>
            <a:r>
              <a:rPr lang="en-US" sz="2000" dirty="0" err="1"/>
              <a:t>Troyka</a:t>
            </a:r>
            <a:r>
              <a:rPr lang="en-US" sz="2000" dirty="0"/>
              <a:t> loudness sensors (</a:t>
            </a:r>
            <a:r>
              <a:rPr lang="en-US" sz="2000" dirty="0">
                <a:hlinkClick r:id="rId4"/>
              </a:rPr>
              <a:t>https://amperka.ru/product/troyka-sound-loudness-sensor</a:t>
            </a:r>
            <a:r>
              <a:rPr lang="en-US" sz="2000" dirty="0"/>
              <a:t>)</a:t>
            </a:r>
            <a:endParaRPr lang="ru-RU" sz="2000" dirty="0"/>
          </a:p>
          <a:p>
            <a:pPr marL="342900" indent="-342900">
              <a:buFont typeface="+mj-lt"/>
              <a:buAutoNum type="arabicPeriod"/>
            </a:pPr>
            <a:r>
              <a:rPr lang="ru-RU" sz="2000" dirty="0"/>
              <a:t>5 </a:t>
            </a:r>
            <a:r>
              <a:rPr lang="en-US" sz="2000" dirty="0"/>
              <a:t>x 7.4V LiPo batteries</a:t>
            </a:r>
          </a:p>
          <a:p>
            <a:pPr marL="342900" indent="-342900">
              <a:buFont typeface="+mj-lt"/>
              <a:buAutoNum type="arabicPeriod"/>
            </a:pPr>
            <a:r>
              <a:rPr lang="en-US" sz="2000" dirty="0"/>
              <a:t>5 x Battery connectors</a:t>
            </a:r>
          </a:p>
          <a:p>
            <a:pPr marL="342900" indent="-342900">
              <a:buFont typeface="+mj-lt"/>
              <a:buAutoNum type="arabicPeriod"/>
            </a:pPr>
            <a:r>
              <a:rPr lang="en-US" sz="2000" dirty="0"/>
              <a:t>Battery charger</a:t>
            </a:r>
          </a:p>
          <a:p>
            <a:pPr marL="342900" indent="-342900">
              <a:buFont typeface="+mj-lt"/>
              <a:buAutoNum type="arabicPeriod"/>
            </a:pPr>
            <a:r>
              <a:rPr lang="en-US" sz="2000" dirty="0"/>
              <a:t>Wires for solderless connections</a:t>
            </a:r>
            <a:endParaRPr lang="ru-RU" sz="2000" dirty="0"/>
          </a:p>
          <a:p>
            <a:pPr marL="342900" indent="-342900">
              <a:buFont typeface="+mj-lt"/>
              <a:buAutoNum type="arabicPeriod"/>
            </a:pPr>
            <a:r>
              <a:rPr lang="en-US" sz="2000" dirty="0"/>
              <a:t>Insulation tape</a:t>
            </a:r>
          </a:p>
          <a:p>
            <a:pPr marL="342900" indent="-342900">
              <a:buFont typeface="+mj-lt"/>
              <a:buAutoNum type="arabicPeriod"/>
            </a:pPr>
            <a:r>
              <a:rPr lang="en-US" sz="2000" dirty="0"/>
              <a:t>Access to a 3D printer</a:t>
            </a:r>
          </a:p>
          <a:p>
            <a:pPr marL="342900" indent="-342900">
              <a:buFont typeface="+mj-lt"/>
              <a:buAutoNum type="arabicPeriod"/>
            </a:pPr>
            <a:r>
              <a:rPr lang="en-US" sz="2000" dirty="0"/>
              <a:t>This presentation with some tips in the notes: </a:t>
            </a:r>
            <a:r>
              <a:rPr lang="en-US" sz="2000" u="sng" dirty="0">
                <a:hlinkClick r:id="rId5"/>
              </a:rPr>
              <a:t>https://github.com/aramcoinnovations/technathon2019.git</a:t>
            </a:r>
            <a:endParaRPr lang="en-US" sz="2000" dirty="0"/>
          </a:p>
        </p:txBody>
      </p:sp>
      <p:pic>
        <p:nvPicPr>
          <p:cNvPr id="27" name="Picture 26">
            <a:extLst>
              <a:ext uri="{FF2B5EF4-FFF2-40B4-BE49-F238E27FC236}">
                <a16:creationId xmlns:a16="http://schemas.microsoft.com/office/drawing/2014/main" id="{BF04D4C2-2A94-47D8-A79E-6E98F13854DD}"/>
              </a:ext>
            </a:extLst>
          </p:cNvPr>
          <p:cNvPicPr>
            <a:picLocks noChangeAspect="1"/>
          </p:cNvPicPr>
          <p:nvPr/>
        </p:nvPicPr>
        <p:blipFill>
          <a:blip r:embed="rId6"/>
          <a:stretch>
            <a:fillRect/>
          </a:stretch>
        </p:blipFill>
        <p:spPr>
          <a:xfrm>
            <a:off x="8835879" y="4252461"/>
            <a:ext cx="1949116" cy="1867703"/>
          </a:xfrm>
          <a:prstGeom prst="rect">
            <a:avLst/>
          </a:prstGeom>
          <a:ln>
            <a:solidFill>
              <a:schemeClr val="accent4">
                <a:shade val="95000"/>
                <a:satMod val="105000"/>
              </a:schemeClr>
            </a:solidFill>
          </a:ln>
        </p:spPr>
      </p:pic>
      <p:sp>
        <p:nvSpPr>
          <p:cNvPr id="3" name="Title 2">
            <a:extLst>
              <a:ext uri="{FF2B5EF4-FFF2-40B4-BE49-F238E27FC236}">
                <a16:creationId xmlns:a16="http://schemas.microsoft.com/office/drawing/2014/main" id="{B4A572E4-C1A3-4EA9-BAE5-441465FB099D}"/>
              </a:ext>
            </a:extLst>
          </p:cNvPr>
          <p:cNvSpPr>
            <a:spLocks noGrp="1"/>
          </p:cNvSpPr>
          <p:nvPr>
            <p:ph type="title"/>
          </p:nvPr>
        </p:nvSpPr>
        <p:spPr/>
        <p:txBody>
          <a:bodyPr/>
          <a:lstStyle/>
          <a:p>
            <a:r>
              <a:rPr lang="en-US" dirty="0"/>
              <a:t>Supplies</a:t>
            </a:r>
          </a:p>
        </p:txBody>
      </p:sp>
      <p:pic>
        <p:nvPicPr>
          <p:cNvPr id="5" name="Picture 4">
            <a:extLst>
              <a:ext uri="{FF2B5EF4-FFF2-40B4-BE49-F238E27FC236}">
                <a16:creationId xmlns:a16="http://schemas.microsoft.com/office/drawing/2014/main" id="{D5C58128-4840-4C99-BB91-E42C9E135ED7}"/>
              </a:ext>
            </a:extLst>
          </p:cNvPr>
          <p:cNvPicPr>
            <a:picLocks noChangeAspect="1"/>
          </p:cNvPicPr>
          <p:nvPr/>
        </p:nvPicPr>
        <p:blipFill>
          <a:blip r:embed="rId7"/>
          <a:stretch>
            <a:fillRect/>
          </a:stretch>
        </p:blipFill>
        <p:spPr>
          <a:xfrm>
            <a:off x="8063046" y="2112153"/>
            <a:ext cx="3677887" cy="1728607"/>
          </a:xfrm>
          <a:prstGeom prst="rect">
            <a:avLst/>
          </a:prstGeom>
          <a:ln>
            <a:solidFill>
              <a:schemeClr val="accent4">
                <a:shade val="95000"/>
                <a:satMod val="105000"/>
              </a:schemeClr>
            </a:solidFill>
          </a:ln>
        </p:spPr>
      </p:pic>
      <p:pic>
        <p:nvPicPr>
          <p:cNvPr id="8" name="Picture 7">
            <a:extLst>
              <a:ext uri="{FF2B5EF4-FFF2-40B4-BE49-F238E27FC236}">
                <a16:creationId xmlns:a16="http://schemas.microsoft.com/office/drawing/2014/main" id="{05335E28-4912-4C6C-9596-AE94C0D9B428}"/>
              </a:ext>
            </a:extLst>
          </p:cNvPr>
          <p:cNvPicPr>
            <a:picLocks noChangeAspect="1"/>
          </p:cNvPicPr>
          <p:nvPr/>
        </p:nvPicPr>
        <p:blipFill>
          <a:blip r:embed="rId8"/>
          <a:stretch>
            <a:fillRect/>
          </a:stretch>
        </p:blipFill>
        <p:spPr>
          <a:xfrm>
            <a:off x="8063045" y="438548"/>
            <a:ext cx="3677887" cy="1667309"/>
          </a:xfrm>
          <a:prstGeom prst="rect">
            <a:avLst/>
          </a:prstGeom>
          <a:ln>
            <a:solidFill>
              <a:schemeClr val="accent4">
                <a:shade val="95000"/>
                <a:satMod val="105000"/>
              </a:schemeClr>
            </a:solidFill>
          </a:ln>
        </p:spPr>
      </p:pic>
      <p:cxnSp>
        <p:nvCxnSpPr>
          <p:cNvPr id="9" name="Straight Arrow Connector 8">
            <a:extLst>
              <a:ext uri="{FF2B5EF4-FFF2-40B4-BE49-F238E27FC236}">
                <a16:creationId xmlns:a16="http://schemas.microsoft.com/office/drawing/2014/main" id="{8D0E9506-D607-47BC-9003-4BE7F0B81CF9}"/>
              </a:ext>
            </a:extLst>
          </p:cNvPr>
          <p:cNvCxnSpPr>
            <a:cxnSpLocks/>
          </p:cNvCxnSpPr>
          <p:nvPr/>
        </p:nvCxnSpPr>
        <p:spPr>
          <a:xfrm>
            <a:off x="7338951" y="1794623"/>
            <a:ext cx="1218800" cy="539"/>
          </a:xfrm>
          <a:prstGeom prst="straightConnector1">
            <a:avLst/>
          </a:prstGeom>
          <a:ln w="66675">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28F28D84-18BF-4C23-9C86-32357A06CA4E}"/>
              </a:ext>
            </a:extLst>
          </p:cNvPr>
          <p:cNvCxnSpPr>
            <a:cxnSpLocks/>
          </p:cNvCxnSpPr>
          <p:nvPr/>
        </p:nvCxnSpPr>
        <p:spPr>
          <a:xfrm>
            <a:off x="7338951" y="2615258"/>
            <a:ext cx="1076729" cy="0"/>
          </a:xfrm>
          <a:prstGeom prst="straightConnector1">
            <a:avLst/>
          </a:prstGeom>
          <a:ln w="66675">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91E09635-C8A2-4015-800A-710E44C76E78}"/>
              </a:ext>
            </a:extLst>
          </p:cNvPr>
          <p:cNvCxnSpPr>
            <a:cxnSpLocks/>
          </p:cNvCxnSpPr>
          <p:nvPr/>
        </p:nvCxnSpPr>
        <p:spPr>
          <a:xfrm>
            <a:off x="3626778" y="3378334"/>
            <a:ext cx="3000053" cy="234834"/>
          </a:xfrm>
          <a:prstGeom prst="straightConnector1">
            <a:avLst/>
          </a:prstGeom>
          <a:ln w="66675">
            <a:tailEnd type="triangle"/>
          </a:ln>
        </p:spPr>
        <p:style>
          <a:lnRef idx="1">
            <a:schemeClr val="accent4"/>
          </a:lnRef>
          <a:fillRef idx="0">
            <a:schemeClr val="accent4"/>
          </a:fillRef>
          <a:effectRef idx="0">
            <a:schemeClr val="accent4"/>
          </a:effectRef>
          <a:fontRef idx="minor">
            <a:schemeClr val="tx1"/>
          </a:fontRef>
        </p:style>
      </p:cxnSp>
      <p:pic>
        <p:nvPicPr>
          <p:cNvPr id="18" name="Picture 17">
            <a:extLst>
              <a:ext uri="{FF2B5EF4-FFF2-40B4-BE49-F238E27FC236}">
                <a16:creationId xmlns:a16="http://schemas.microsoft.com/office/drawing/2014/main" id="{6C57548E-FE53-4E44-83D7-A549A956194F}"/>
              </a:ext>
            </a:extLst>
          </p:cNvPr>
          <p:cNvPicPr>
            <a:picLocks noChangeAspect="1"/>
          </p:cNvPicPr>
          <p:nvPr/>
        </p:nvPicPr>
        <p:blipFill>
          <a:blip r:embed="rId9"/>
          <a:stretch>
            <a:fillRect/>
          </a:stretch>
        </p:blipFill>
        <p:spPr>
          <a:xfrm>
            <a:off x="6824219" y="3077595"/>
            <a:ext cx="954480" cy="1590800"/>
          </a:xfrm>
          <a:prstGeom prst="rect">
            <a:avLst/>
          </a:prstGeom>
          <a:ln>
            <a:solidFill>
              <a:schemeClr val="accent4">
                <a:shade val="95000"/>
                <a:satMod val="105000"/>
              </a:schemeClr>
            </a:solidFill>
          </a:ln>
        </p:spPr>
      </p:pic>
      <p:cxnSp>
        <p:nvCxnSpPr>
          <p:cNvPr id="30" name="Straight Arrow Connector 29">
            <a:extLst>
              <a:ext uri="{FF2B5EF4-FFF2-40B4-BE49-F238E27FC236}">
                <a16:creationId xmlns:a16="http://schemas.microsoft.com/office/drawing/2014/main" id="{9D0F6263-5B8A-4255-A776-E549C2E4F455}"/>
              </a:ext>
            </a:extLst>
          </p:cNvPr>
          <p:cNvCxnSpPr>
            <a:cxnSpLocks/>
          </p:cNvCxnSpPr>
          <p:nvPr/>
        </p:nvCxnSpPr>
        <p:spPr>
          <a:xfrm>
            <a:off x="3626778" y="3840760"/>
            <a:ext cx="4930973" cy="1614818"/>
          </a:xfrm>
          <a:prstGeom prst="straightConnector1">
            <a:avLst/>
          </a:prstGeom>
          <a:ln w="66675">
            <a:tailEnd type="triangle"/>
          </a:ln>
        </p:spPr>
        <p:style>
          <a:lnRef idx="1">
            <a:schemeClr val="accent4"/>
          </a:lnRef>
          <a:fillRef idx="0">
            <a:schemeClr val="accent4"/>
          </a:fillRef>
          <a:effectRef idx="0">
            <a:schemeClr val="accent4"/>
          </a:effectRef>
          <a:fontRef idx="minor">
            <a:schemeClr val="tx1"/>
          </a:fontRef>
        </p:style>
      </p:cxnSp>
      <p:pic>
        <p:nvPicPr>
          <p:cNvPr id="29" name="Picture 28">
            <a:extLst>
              <a:ext uri="{FF2B5EF4-FFF2-40B4-BE49-F238E27FC236}">
                <a16:creationId xmlns:a16="http://schemas.microsoft.com/office/drawing/2014/main" id="{6CFFC7BD-3D43-4E13-8233-9D516A96B74F}"/>
              </a:ext>
            </a:extLst>
          </p:cNvPr>
          <p:cNvPicPr>
            <a:picLocks noChangeAspect="1"/>
          </p:cNvPicPr>
          <p:nvPr/>
        </p:nvPicPr>
        <p:blipFill rotWithShape="1">
          <a:blip r:embed="rId10"/>
          <a:srcRect l="21661" t="26182" r="19422" b="25217"/>
          <a:stretch/>
        </p:blipFill>
        <p:spPr>
          <a:xfrm>
            <a:off x="9655045" y="4870973"/>
            <a:ext cx="807523" cy="666133"/>
          </a:xfrm>
          <a:prstGeom prst="rect">
            <a:avLst/>
          </a:prstGeom>
        </p:spPr>
      </p:pic>
    </p:spTree>
    <p:extLst>
      <p:ext uri="{BB962C8B-B14F-4D97-AF65-F5344CB8AC3E}">
        <p14:creationId xmlns:p14="http://schemas.microsoft.com/office/powerpoint/2010/main" val="1825238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F266DC-629A-4345-9AE0-994F611C01E1}"/>
              </a:ext>
            </a:extLst>
          </p:cNvPr>
          <p:cNvSpPr>
            <a:spLocks noGrp="1"/>
          </p:cNvSpPr>
          <p:nvPr>
            <p:ph idx="1"/>
          </p:nvPr>
        </p:nvSpPr>
        <p:spPr>
          <a:xfrm>
            <a:off x="2825393" y="1480499"/>
            <a:ext cx="8786641" cy="4566704"/>
          </a:xfrm>
        </p:spPr>
        <p:txBody>
          <a:bodyPr/>
          <a:lstStyle/>
          <a:p>
            <a:pPr marL="0" indent="0">
              <a:buNone/>
            </a:pPr>
            <a:r>
              <a:rPr lang="en-US" sz="2000" b="1" dirty="0"/>
              <a:t>Mustafa Al-Ali </a:t>
            </a:r>
            <a:r>
              <a:rPr lang="en-US" sz="2000" dirty="0"/>
              <a:t>Aramco Moscow Global Research Center</a:t>
            </a:r>
          </a:p>
          <a:p>
            <a:pPr marL="0" indent="0">
              <a:buNone/>
            </a:pPr>
            <a:r>
              <a:rPr lang="en-US" sz="2000" u="sng" dirty="0"/>
              <a:t>Email:</a:t>
            </a:r>
            <a:r>
              <a:rPr lang="en-US" sz="2000" dirty="0"/>
              <a:t> mustafa.ali@aramcoinnovations.com</a:t>
            </a:r>
            <a:endParaRPr lang="en-US" sz="2000" b="1" dirty="0"/>
          </a:p>
          <a:p>
            <a:pPr marL="0" indent="0">
              <a:buNone/>
            </a:pPr>
            <a:endParaRPr lang="en-US" sz="2000" b="1" dirty="0"/>
          </a:p>
          <a:p>
            <a:pPr marL="0" indent="0">
              <a:buNone/>
            </a:pPr>
            <a:endParaRPr lang="en-US" sz="2000" b="1" dirty="0"/>
          </a:p>
          <a:p>
            <a:pPr marL="0" indent="0">
              <a:buNone/>
            </a:pPr>
            <a:r>
              <a:rPr lang="en-US" sz="2000" b="1" dirty="0"/>
              <a:t>Pavel Golikov </a:t>
            </a:r>
            <a:r>
              <a:rPr lang="en-US" sz="2000" dirty="0"/>
              <a:t>Aramco Moscow Global Research Center</a:t>
            </a:r>
          </a:p>
          <a:p>
            <a:pPr marL="0" indent="0">
              <a:buNone/>
            </a:pPr>
            <a:r>
              <a:rPr lang="en-US" sz="2000" u="sng" dirty="0"/>
              <a:t>Email:</a:t>
            </a:r>
            <a:r>
              <a:rPr lang="en-US" sz="2000" dirty="0"/>
              <a:t> pavel.golikov@aramcoinnovations.com </a:t>
            </a:r>
            <a:r>
              <a:rPr lang="en-US" sz="2000" u="sng" dirty="0"/>
              <a:t>Phone</a:t>
            </a:r>
            <a:r>
              <a:rPr lang="en-US" sz="2000" dirty="0"/>
              <a:t>: +7 906 054 2034</a:t>
            </a:r>
          </a:p>
          <a:p>
            <a:pPr marL="0" indent="0">
              <a:buNone/>
            </a:pPr>
            <a:endParaRPr lang="ru-RU" sz="2000" dirty="0"/>
          </a:p>
          <a:p>
            <a:pPr marL="0" indent="0">
              <a:buNone/>
            </a:pPr>
            <a:endParaRPr lang="en-US" sz="2000" dirty="0"/>
          </a:p>
          <a:p>
            <a:pPr marL="0" indent="0">
              <a:buNone/>
            </a:pPr>
            <a:r>
              <a:rPr lang="en-US" sz="2000" b="1" dirty="0"/>
              <a:t>Anton Egorov </a:t>
            </a:r>
            <a:r>
              <a:rPr lang="en-US" sz="2000" dirty="0"/>
              <a:t>Aramco Moscow Global Research Center</a:t>
            </a:r>
          </a:p>
          <a:p>
            <a:pPr marL="0" indent="0">
              <a:buNone/>
            </a:pPr>
            <a:r>
              <a:rPr lang="en-US" sz="2000" u="sng" dirty="0"/>
              <a:t>Email:</a:t>
            </a:r>
            <a:r>
              <a:rPr lang="en-US" sz="2000" dirty="0"/>
              <a:t> anton.egorov@aramcoinnovations.com</a:t>
            </a:r>
          </a:p>
          <a:p>
            <a:pPr marL="0" indent="0">
              <a:buNone/>
            </a:pPr>
            <a:endParaRPr lang="ru-RU" sz="2000" b="1" dirty="0"/>
          </a:p>
          <a:p>
            <a:pPr marL="0" indent="0">
              <a:buNone/>
            </a:pPr>
            <a:endParaRPr lang="en-US" sz="2000" b="1" dirty="0"/>
          </a:p>
          <a:p>
            <a:pPr marL="0" indent="0">
              <a:buNone/>
            </a:pPr>
            <a:endParaRPr lang="en-US" sz="2000" dirty="0"/>
          </a:p>
        </p:txBody>
      </p:sp>
      <p:sp>
        <p:nvSpPr>
          <p:cNvPr id="2" name="Title 1">
            <a:extLst>
              <a:ext uri="{FF2B5EF4-FFF2-40B4-BE49-F238E27FC236}">
                <a16:creationId xmlns:a16="http://schemas.microsoft.com/office/drawing/2014/main" id="{2AF1B951-71D2-4B6B-A6F2-0A4B11C82F01}"/>
              </a:ext>
            </a:extLst>
          </p:cNvPr>
          <p:cNvSpPr>
            <a:spLocks noGrp="1"/>
          </p:cNvSpPr>
          <p:nvPr>
            <p:ph type="title"/>
          </p:nvPr>
        </p:nvSpPr>
        <p:spPr/>
        <p:txBody>
          <a:bodyPr/>
          <a:lstStyle/>
          <a:p>
            <a:r>
              <a:rPr lang="en-US" dirty="0"/>
              <a:t>Subject Matter Experts</a:t>
            </a:r>
          </a:p>
        </p:txBody>
      </p:sp>
      <p:pic>
        <p:nvPicPr>
          <p:cNvPr id="4" name="Рисунок 4" descr="Изображение выглядит как человек, мужчина, стена, галстук&#10;&#10;Автоматически созданное описание">
            <a:extLst>
              <a:ext uri="{FF2B5EF4-FFF2-40B4-BE49-F238E27FC236}">
                <a16:creationId xmlns:a16="http://schemas.microsoft.com/office/drawing/2014/main" id="{2AB342EC-C079-426F-A1FA-E69D4586BDB0}"/>
              </a:ext>
            </a:extLst>
          </p:cNvPr>
          <p:cNvPicPr>
            <a:picLocks noChangeAspect="1"/>
          </p:cNvPicPr>
          <p:nvPr/>
        </p:nvPicPr>
        <p:blipFill>
          <a:blip r:embed="rId2"/>
          <a:stretch>
            <a:fillRect/>
          </a:stretch>
        </p:blipFill>
        <p:spPr>
          <a:xfrm>
            <a:off x="1065085" y="2629712"/>
            <a:ext cx="1454419" cy="1453793"/>
          </a:xfrm>
          <a:prstGeom prst="rect">
            <a:avLst/>
          </a:prstGeom>
          <a:ln>
            <a:noFill/>
          </a:ln>
          <a:effectLst>
            <a:softEdge rad="112500"/>
          </a:effectLst>
        </p:spPr>
      </p:pic>
      <p:pic>
        <p:nvPicPr>
          <p:cNvPr id="5" name="Рисунок 4">
            <a:extLst>
              <a:ext uri="{FF2B5EF4-FFF2-40B4-BE49-F238E27FC236}">
                <a16:creationId xmlns:a16="http://schemas.microsoft.com/office/drawing/2014/main" id="{6673B16D-C2EB-4F89-B1C5-65BAF10A9B93}"/>
              </a:ext>
            </a:extLst>
          </p:cNvPr>
          <p:cNvPicPr>
            <a:picLocks noChangeAspect="1"/>
          </p:cNvPicPr>
          <p:nvPr/>
        </p:nvPicPr>
        <p:blipFill>
          <a:blip r:embed="rId3"/>
          <a:stretch>
            <a:fillRect/>
          </a:stretch>
        </p:blipFill>
        <p:spPr>
          <a:xfrm>
            <a:off x="1227049" y="4232953"/>
            <a:ext cx="1130489" cy="1453793"/>
          </a:xfrm>
          <a:prstGeom prst="rect">
            <a:avLst/>
          </a:prstGeom>
          <a:ln>
            <a:noFill/>
          </a:ln>
          <a:effectLst>
            <a:softEdge rad="112500"/>
          </a:effectLst>
        </p:spPr>
      </p:pic>
      <p:pic>
        <p:nvPicPr>
          <p:cNvPr id="7" name="Рисунок 6" descr="Изображение выглядит как человек, мужчина, небо, галстук&#10;&#10;Автоматически созданное описание">
            <a:extLst>
              <a:ext uri="{FF2B5EF4-FFF2-40B4-BE49-F238E27FC236}">
                <a16:creationId xmlns:a16="http://schemas.microsoft.com/office/drawing/2014/main" id="{92CD83F5-D3D9-4007-A6CB-BFCA699F1F4B}"/>
              </a:ext>
            </a:extLst>
          </p:cNvPr>
          <p:cNvPicPr>
            <a:picLocks noChangeAspect="1"/>
          </p:cNvPicPr>
          <p:nvPr/>
        </p:nvPicPr>
        <p:blipFill rotWithShape="1">
          <a:blip r:embed="rId4"/>
          <a:srcRect l="22399" r="11203" b="34137"/>
          <a:stretch/>
        </p:blipFill>
        <p:spPr>
          <a:xfrm>
            <a:off x="1154642" y="857418"/>
            <a:ext cx="1436824" cy="1772294"/>
          </a:xfrm>
          <a:prstGeom prst="rect">
            <a:avLst/>
          </a:prstGeom>
          <a:ln>
            <a:noFill/>
          </a:ln>
          <a:effectLst>
            <a:softEdge rad="112500"/>
          </a:effectLst>
        </p:spPr>
      </p:pic>
    </p:spTree>
    <p:extLst>
      <p:ext uri="{BB962C8B-B14F-4D97-AF65-F5344CB8AC3E}">
        <p14:creationId xmlns:p14="http://schemas.microsoft.com/office/powerpoint/2010/main" val="119437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90656"/>
      </p:ext>
    </p:extLst>
  </p:cSld>
  <p:clrMapOvr>
    <a:masterClrMapping/>
  </p:clrMapOvr>
</p:sld>
</file>

<file path=ppt/theme/theme1.xml><?xml version="1.0" encoding="utf-8"?>
<a:theme xmlns:a="http://schemas.openxmlformats.org/drawingml/2006/main" name="SA_PPT_External">
  <a:themeElements>
    <a:clrScheme name="saudi aramco">
      <a:dk1>
        <a:srgbClr val="676A6E"/>
      </a:dk1>
      <a:lt1>
        <a:sysClr val="window" lastClr="FFFFFF"/>
      </a:lt1>
      <a:dk2>
        <a:srgbClr val="00A3E0"/>
      </a:dk2>
      <a:lt2>
        <a:srgbClr val="84BD00"/>
      </a:lt2>
      <a:accent1>
        <a:srgbClr val="84BD00"/>
      </a:accent1>
      <a:accent2>
        <a:srgbClr val="00843D"/>
      </a:accent2>
      <a:accent3>
        <a:srgbClr val="0033A0"/>
      </a:accent3>
      <a:accent4>
        <a:srgbClr val="00A3E0"/>
      </a:accent4>
      <a:accent5>
        <a:srgbClr val="676A6E"/>
      </a:accent5>
      <a:accent6>
        <a:srgbClr val="808080"/>
      </a:accent6>
      <a:hlink>
        <a:srgbClr val="00A3E0"/>
      </a:hlink>
      <a:folHlink>
        <a:srgbClr val="0033A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SA_PPT_External.potx</Template>
  <TotalTime>12481</TotalTime>
  <Words>804</Words>
  <Application>Microsoft Office PowerPoint</Application>
  <PresentationFormat>Widescreen</PresentationFormat>
  <Paragraphs>104</Paragraphs>
  <Slides>11</Slides>
  <Notes>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vt:lpstr>
      <vt:lpstr>Lucida Grande</vt:lpstr>
      <vt:lpstr>Trebuchet MS</vt:lpstr>
      <vt:lpstr>SA_PPT_External</vt:lpstr>
      <vt:lpstr>Aramco Upstream Solutions Technathon 2019 IoT challenge  Design of a Smart Seismic Node</vt:lpstr>
      <vt:lpstr>Motivation – seismic acquisition</vt:lpstr>
      <vt:lpstr>Motivation – internal preprocessing on seismic nodes</vt:lpstr>
      <vt:lpstr>Scaled down on-the-edge processing - trilateration</vt:lpstr>
      <vt:lpstr>Details of the challenge</vt:lpstr>
      <vt:lpstr>Evaluation of the performance</vt:lpstr>
      <vt:lpstr>Supplies</vt:lpstr>
      <vt:lpstr>Subject Matter Experts</vt:lpstr>
      <vt:lpstr>PowerPoint Presentation</vt:lpstr>
      <vt:lpstr>Supplies – Preliminary experiment</vt:lpstr>
      <vt:lpstr>Supplies – Preliminary experiment</vt:lpstr>
    </vt:vector>
  </TitlesOfParts>
  <Company>Lippincott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golikopx</dc:creator>
  <cp:keywords>Company General Use</cp:keywords>
  <cp:lastModifiedBy>Anton Egorov</cp:lastModifiedBy>
  <cp:revision>480</cp:revision>
  <cp:lastPrinted>2018-06-05T12:53:13Z</cp:lastPrinted>
  <dcterms:created xsi:type="dcterms:W3CDTF">2014-10-27T16:24:30Z</dcterms:created>
  <dcterms:modified xsi:type="dcterms:W3CDTF">2019-12-13T07:14:58Z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4cdded9c-e74d-4234-bdb4-6adac667388f</vt:lpwstr>
  </property>
  <property fmtid="{D5CDD505-2E9C-101B-9397-08002B2CF9AE}" pid="3" name="Editor">
    <vt:lpwstr>bakuliav</vt:lpwstr>
  </property>
  <property fmtid="{D5CDD505-2E9C-101B-9397-08002B2CF9AE}" pid="4" name="Last Modification date">
    <vt:lpwstr>2018-09-11</vt:lpwstr>
  </property>
  <property fmtid="{D5CDD505-2E9C-101B-9397-08002B2CF9AE}" pid="5" name="Last Modification time">
    <vt:lpwstr>4:10:33 PM</vt:lpwstr>
  </property>
  <property fmtid="{D5CDD505-2E9C-101B-9397-08002B2CF9AE}" pid="6" name="Classification">
    <vt:lpwstr>CompanyGeneralUse</vt:lpwstr>
  </property>
</Properties>
</file>